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2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60056" cy="1025994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viewProps" Target="viewProps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image" Target="../media/image7.png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126009" y="3573347"/>
            <a:ext cx="6038875" cy="4642752"/>
          </a:xfrm>
          <a:prstGeom prst="rect">
            <a:avLst/>
          </a:prstGeom>
        </p:spPr>
      </p:pic>
      <p:graphicFrame>
        <p:nvGraphicFramePr>
          <p:cNvPr id="2" name="table 2"/>
          <p:cNvGraphicFramePr>
            <a:graphicFrameLocks noGrp="1"/>
          </p:cNvGraphicFramePr>
          <p:nvPr/>
        </p:nvGraphicFramePr>
        <p:xfrm>
          <a:off x="309576" y="193195"/>
          <a:ext cx="4243070" cy="1881505"/>
        </p:xfrm>
        <a:graphic>
          <a:graphicData uri="http://schemas.openxmlformats.org/drawingml/2006/table">
            <a:tbl>
              <a:tblPr/>
              <a:tblGrid>
                <a:gridCol w="4243070"/>
              </a:tblGrid>
              <a:tr h="1868805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"/>
          <p:cNvSpPr/>
          <p:nvPr/>
        </p:nvSpPr>
        <p:spPr>
          <a:xfrm>
            <a:off x="309576" y="193195"/>
            <a:ext cx="4243373" cy="1881603"/>
          </a:xfrm>
          <a:prstGeom prst="rect">
            <a:avLst/>
          </a:prstGeom>
          <a:solidFill>
            <a:srgbClr val="FFFFFF">
              <a:alpha val="100000"/>
            </a:srgbClr>
          </a:solidFill>
          <a:ln cap="flat">
            <a:miter lim="0"/>
            <a:noFill/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331746" y="9416618"/>
            <a:ext cx="6710402" cy="811580"/>
          </a:xfrm>
          <a:prstGeom prst="rect">
            <a:avLst/>
          </a:prstGeom>
        </p:spPr>
      </p:pic>
      <p:sp>
        <p:nvSpPr>
          <p:cNvPr id="5" name="textbox 5"/>
          <p:cNvSpPr/>
          <p:nvPr/>
        </p:nvSpPr>
        <p:spPr>
          <a:xfrm>
            <a:off x="1723159" y="1998842"/>
            <a:ext cx="4228465" cy="9467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07000"/>
              </a:lnSpc>
              <a:tabLst/>
            </a:pPr>
            <a:endParaRPr lang="Arial" altLang="Arial" sz="500" dirty="0"/>
          </a:p>
          <a:p>
            <a:pPr marL="12700" algn="l" rtl="0" eaLnBrk="0">
              <a:lnSpc>
                <a:spcPct val="82000"/>
              </a:lnSpc>
              <a:tabLst/>
            </a:pPr>
            <a:r>
              <a:rPr sz="3600" spc="76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3</a:t>
            </a:r>
            <a:r>
              <a:rPr sz="36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</a:t>
            </a:r>
            <a:r>
              <a:rPr sz="3600" spc="76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36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Design</a:t>
            </a:r>
            <a:r>
              <a:rPr sz="3600" spc="75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36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Outdoor</a:t>
            </a:r>
            <a:endParaRPr lang="Arial" altLang="Arial" sz="3600" dirty="0"/>
          </a:p>
          <a:p>
            <a:pPr algn="l" rtl="0" eaLnBrk="0">
              <a:lnSpc>
                <a:spcPct val="109000"/>
              </a:lnSpc>
              <a:tabLst/>
            </a:pPr>
            <a:endParaRPr lang="Arial" altLang="Arial" sz="800" dirty="0"/>
          </a:p>
          <a:p>
            <a:pPr algn="l" rtl="0" eaLnBrk="0">
              <a:lnSpc>
                <a:spcPct val="6347"/>
              </a:lnSpc>
              <a:tabLst/>
            </a:pPr>
            <a:endParaRPr lang="Arial" altLang="Arial" sz="100" dirty="0"/>
          </a:p>
          <a:p>
            <a:pPr marL="49286" algn="l" rtl="0" eaLnBrk="0">
              <a:lnSpc>
                <a:spcPct val="82000"/>
              </a:lnSpc>
              <a:tabLst/>
            </a:pPr>
            <a:r>
              <a:rPr sz="2100" b="1" i="1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Outdoor</a:t>
            </a:r>
            <a:r>
              <a:rPr sz="210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100" b="1" i="1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Fixed</a:t>
            </a:r>
            <a:r>
              <a:rPr sz="210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100" b="1" i="1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SMD</a:t>
            </a:r>
            <a:r>
              <a:rPr sz="210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100" b="1" i="1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LE</a:t>
            </a:r>
            <a:r>
              <a:rPr sz="2100" b="1" i="1" spc="-1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</a:t>
            </a:r>
            <a:r>
              <a:rPr sz="2100" spc="-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2100" b="1" i="1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Display</a:t>
            </a:r>
            <a:endParaRPr lang="Arial" altLang="Arial" sz="2100" dirty="0"/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6157788" y="408957"/>
            <a:ext cx="1333500" cy="838200"/>
          </a:xfrm>
          <a:prstGeom prst="rect">
            <a:avLst/>
          </a:prstGeom>
        </p:spPr>
      </p:pic>
      <p:sp>
        <p:nvSpPr>
          <p:cNvPr id="7" name="textbox 7"/>
          <p:cNvSpPr/>
          <p:nvPr/>
        </p:nvSpPr>
        <p:spPr>
          <a:xfrm>
            <a:off x="5376822" y="9046727"/>
            <a:ext cx="1223644" cy="2070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426"/>
              </a:lnSpc>
              <a:tabLst/>
            </a:pP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Higher</a:t>
            </a:r>
            <a:r>
              <a:rPr sz="1100" spc="6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Brightness</a:t>
            </a:r>
            <a:endParaRPr lang="Arial" altLang="Arial" sz="1100" dirty="0"/>
          </a:p>
        </p:txBody>
      </p:sp>
      <p:graphicFrame>
        <p:nvGraphicFramePr>
          <p:cNvPr id="8" name="table 8"/>
          <p:cNvGraphicFramePr>
            <a:graphicFrameLocks noGrp="1"/>
          </p:cNvGraphicFramePr>
          <p:nvPr/>
        </p:nvGraphicFramePr>
        <p:xfrm>
          <a:off x="5756060" y="8532745"/>
          <a:ext cx="440690" cy="440689"/>
        </p:xfrm>
        <a:graphic>
          <a:graphicData uri="http://schemas.openxmlformats.org/drawingml/2006/table">
            <a:tbl>
              <a:tblPr/>
              <a:tblGrid>
                <a:gridCol w="440690"/>
              </a:tblGrid>
              <a:tr h="4279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5756060" y="8532745"/>
            <a:ext cx="441007" cy="441007"/>
          </a:xfrm>
          <a:prstGeom prst="rect">
            <a:avLst/>
          </a:prstGeom>
        </p:spPr>
      </p:pic>
      <p:graphicFrame>
        <p:nvGraphicFramePr>
          <p:cNvPr id="10" name="table 10"/>
          <p:cNvGraphicFramePr>
            <a:graphicFrameLocks noGrp="1"/>
          </p:cNvGraphicFramePr>
          <p:nvPr/>
        </p:nvGraphicFramePr>
        <p:xfrm>
          <a:off x="1424119" y="8532745"/>
          <a:ext cx="440690" cy="440689"/>
        </p:xfrm>
        <a:graphic>
          <a:graphicData uri="http://schemas.openxmlformats.org/drawingml/2006/table">
            <a:tbl>
              <a:tblPr/>
              <a:tblGrid>
                <a:gridCol w="440690"/>
              </a:tblGrid>
              <a:tr h="4279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500" dirty="0"/>
                    </a:p>
                    <a:p>
                      <a:pPr marL="93390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1000" spc="10" dirty="0">
                          <a:solidFill>
                            <a:srgbClr val="10182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40</a:t>
                      </a:r>
                      <a:r>
                        <a:rPr sz="1000" spc="0" dirty="0">
                          <a:solidFill>
                            <a:srgbClr val="10182F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%</a:t>
                      </a:r>
                      <a:endParaRPr lang="Arial" altLang="Arial" sz="10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1"/>
          <p:cNvGraphicFramePr>
            <a:graphicFrameLocks noGrp="1"/>
          </p:cNvGraphicFramePr>
          <p:nvPr/>
        </p:nvGraphicFramePr>
        <p:xfrm>
          <a:off x="2837254" y="8533265"/>
          <a:ext cx="440690" cy="440689"/>
        </p:xfrm>
        <a:graphic>
          <a:graphicData uri="http://schemas.openxmlformats.org/drawingml/2006/table">
            <a:tbl>
              <a:tblPr/>
              <a:tblGrid>
                <a:gridCol w="440690"/>
              </a:tblGrid>
              <a:tr h="4279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1600000">
            <a:off x="2837254" y="8533265"/>
            <a:ext cx="440994" cy="441007"/>
          </a:xfrm>
          <a:prstGeom prst="rect">
            <a:avLst/>
          </a:prstGeom>
        </p:spPr>
      </p:pic>
      <p:graphicFrame>
        <p:nvGraphicFramePr>
          <p:cNvPr id="13" name="table 13"/>
          <p:cNvGraphicFramePr>
            <a:graphicFrameLocks noGrp="1"/>
          </p:cNvGraphicFramePr>
          <p:nvPr/>
        </p:nvGraphicFramePr>
        <p:xfrm>
          <a:off x="4304054" y="8532745"/>
          <a:ext cx="440690" cy="440689"/>
        </p:xfrm>
        <a:graphic>
          <a:graphicData uri="http://schemas.openxmlformats.org/drawingml/2006/table">
            <a:tbl>
              <a:tblPr/>
              <a:tblGrid>
                <a:gridCol w="440690"/>
              </a:tblGrid>
              <a:tr h="4279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01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4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21600000">
            <a:off x="4304054" y="8532745"/>
            <a:ext cx="440994" cy="441007"/>
          </a:xfrm>
          <a:prstGeom prst="rect">
            <a:avLst/>
          </a:prstGeom>
        </p:spPr>
      </p:pic>
      <p:sp>
        <p:nvSpPr>
          <p:cNvPr id="15" name="textbox 15"/>
          <p:cNvSpPr/>
          <p:nvPr/>
        </p:nvSpPr>
        <p:spPr>
          <a:xfrm>
            <a:off x="4028680" y="9049900"/>
            <a:ext cx="997585" cy="2070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426"/>
              </a:lnSpc>
              <a:tabLst/>
            </a:pPr>
            <a:r>
              <a:rPr sz="1100" spc="1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0~360</a:t>
            </a:r>
            <a:r>
              <a:rPr sz="1100" spc="13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degree</a:t>
            </a:r>
            <a:endParaRPr lang="Arial" altLang="Arial" sz="1100" dirty="0"/>
          </a:p>
        </p:txBody>
      </p:sp>
      <p:sp>
        <p:nvSpPr>
          <p:cNvPr id="16" name="textbox 16"/>
          <p:cNvSpPr/>
          <p:nvPr/>
        </p:nvSpPr>
        <p:spPr>
          <a:xfrm>
            <a:off x="1160463" y="9049900"/>
            <a:ext cx="980439" cy="20700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426"/>
              </a:lnSpc>
              <a:tabLst/>
            </a:pP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Energy</a:t>
            </a:r>
            <a:r>
              <a:rPr sz="1100" spc="48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-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saving</a:t>
            </a:r>
            <a:endParaRPr lang="Arial" altLang="Arial" sz="1100" dirty="0"/>
          </a:p>
        </p:txBody>
      </p:sp>
      <p:sp>
        <p:nvSpPr>
          <p:cNvPr id="17" name="textbox 17"/>
          <p:cNvSpPr/>
          <p:nvPr/>
        </p:nvSpPr>
        <p:spPr>
          <a:xfrm>
            <a:off x="2638600" y="9049900"/>
            <a:ext cx="855980" cy="21082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107000"/>
              </a:lnSpc>
              <a:tabLst/>
            </a:pPr>
            <a:endParaRPr lang="Arial" altLang="Arial" sz="300" dirty="0"/>
          </a:p>
          <a:p>
            <a:pPr marL="12700" algn="l" rtl="0" eaLnBrk="0">
              <a:lnSpc>
                <a:spcPct val="87000"/>
              </a:lnSpc>
              <a:spcBef>
                <a:spcPts val="3"/>
              </a:spcBef>
              <a:tabLst/>
            </a:pP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Light</a:t>
            </a:r>
            <a:r>
              <a:rPr sz="1100" spc="42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Weight</a:t>
            </a:r>
            <a:endParaRPr lang="Arial" altLang="Arial" sz="1100" dirty="0"/>
          </a:p>
        </p:txBody>
      </p:sp>
      <p:sp>
        <p:nvSpPr>
          <p:cNvPr id="18" name="textbox 18"/>
          <p:cNvSpPr/>
          <p:nvPr/>
        </p:nvSpPr>
        <p:spPr>
          <a:xfrm>
            <a:off x="6392100" y="1312766"/>
            <a:ext cx="954405" cy="1663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105"/>
              </a:lnSpc>
              <a:tabLst/>
            </a:pP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www</a:t>
            </a:r>
            <a:r>
              <a:rPr sz="900" spc="6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.3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rgbled</a:t>
            </a:r>
            <a:r>
              <a:rPr sz="900" spc="4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.</a:t>
            </a:r>
            <a:r>
              <a:rPr sz="900" spc="0" dirty="0">
                <a:solidFill>
                  <a:srgbClr val="000000">
                    <a:alpha val="100000"/>
                  </a:srgbClr>
                </a:solidFill>
                <a:latin typeface="Arial"/>
                <a:ea typeface="Arial"/>
                <a:cs typeface="Arial"/>
              </a:rPr>
              <a:t>com</a:t>
            </a:r>
            <a:endParaRPr lang="Arial" altLang="Arial" sz="900" dirty="0"/>
          </a:p>
        </p:txBody>
      </p:sp>
      <p:pic>
        <p:nvPicPr>
          <p:cNvPr id="19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21600000">
            <a:off x="1498721" y="8763282"/>
            <a:ext cx="291833" cy="123444"/>
          </a:xfrm>
          <a:prstGeom prst="rect">
            <a:avLst/>
          </a:prstGeom>
        </p:spPr>
      </p:pic>
      <p:sp>
        <p:nvSpPr>
          <p:cNvPr id="20" name="path"/>
          <p:cNvSpPr/>
          <p:nvPr/>
        </p:nvSpPr>
        <p:spPr>
          <a:xfrm>
            <a:off x="1424119" y="8532745"/>
            <a:ext cx="441007" cy="66700"/>
          </a:xfrm>
          <a:custGeom>
            <a:avLst/>
            <a:gdLst/>
            <a:ahLst/>
            <a:cxnLst/>
            <a:rect l="0" t="0" r="0" b="0"/>
            <a:pathLst>
              <a:path w="694" h="105">
                <a:moveTo>
                  <a:pt x="10" y="95"/>
                </a:moveTo>
                <a:cubicBezTo>
                  <a:pt x="10" y="48"/>
                  <a:pt x="48" y="10"/>
                  <a:pt x="95" y="10"/>
                </a:cubicBezTo>
                <a:moveTo>
                  <a:pt x="599" y="10"/>
                </a:moveTo>
                <a:cubicBezTo>
                  <a:pt x="646" y="10"/>
                  <a:pt x="684" y="48"/>
                  <a:pt x="684" y="95"/>
                </a:cubicBezTo>
              </a:path>
            </a:pathLst>
          </a:custGeom>
          <a:noFill/>
          <a:ln w="12700" cap="flat">
            <a:miter lim="1000000"/>
            <a:solidFill>
              <a:srgbClr val="10182F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1" name="path"/>
          <p:cNvSpPr/>
          <p:nvPr/>
        </p:nvSpPr>
        <p:spPr>
          <a:xfrm>
            <a:off x="1424119" y="8907052"/>
            <a:ext cx="441007" cy="66700"/>
          </a:xfrm>
          <a:custGeom>
            <a:avLst/>
            <a:gdLst/>
            <a:ahLst/>
            <a:cxnLst/>
            <a:rect l="0" t="0" r="0" b="0"/>
            <a:pathLst>
              <a:path w="694" h="105">
                <a:moveTo>
                  <a:pt x="95" y="95"/>
                </a:moveTo>
                <a:cubicBezTo>
                  <a:pt x="48" y="95"/>
                  <a:pt x="10" y="56"/>
                  <a:pt x="10" y="10"/>
                </a:cubicBezTo>
                <a:moveTo>
                  <a:pt x="684" y="10"/>
                </a:moveTo>
                <a:cubicBezTo>
                  <a:pt x="684" y="56"/>
                  <a:pt x="646" y="95"/>
                  <a:pt x="599" y="95"/>
                </a:cubicBezTo>
              </a:path>
            </a:pathLst>
          </a:custGeom>
          <a:noFill/>
          <a:ln w="12700" cap="flat">
            <a:miter lim="1000000"/>
            <a:solidFill>
              <a:srgbClr val="10182F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22" name="path"/>
          <p:cNvSpPr/>
          <p:nvPr/>
        </p:nvSpPr>
        <p:spPr>
          <a:xfrm>
            <a:off x="2476500" y="9416618"/>
            <a:ext cx="1957551" cy="12700"/>
          </a:xfrm>
          <a:custGeom>
            <a:avLst/>
            <a:gdLst/>
            <a:ahLst/>
            <a:cxnLst/>
            <a:rect l="0" t="0" r="0" b="0"/>
            <a:pathLst>
              <a:path w="3082" h="20">
                <a:moveTo>
                  <a:pt x="3082" y="10"/>
                </a:moveTo>
                <a:lnTo>
                  <a:pt x="0" y="10"/>
                </a:lnTo>
              </a:path>
            </a:pathLst>
          </a:custGeom>
          <a:noFill/>
          <a:ln w="12700" cap="flat">
            <a:round/>
            <a:solidFill>
              <a:srgbClr val="FFFFFF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3" name="picture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21600000">
            <a:off x="4453912" y="8722761"/>
            <a:ext cx="141274" cy="619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4"/>
          <p:cNvGraphicFramePr>
            <a:graphicFrameLocks noGrp="1"/>
          </p:cNvGraphicFramePr>
          <p:nvPr/>
        </p:nvGraphicFramePr>
        <p:xfrm>
          <a:off x="575889" y="7343990"/>
          <a:ext cx="6407784" cy="2341244"/>
        </p:xfrm>
        <a:graphic>
          <a:graphicData uri="http://schemas.openxmlformats.org/drawingml/2006/table">
            <a:tbl>
              <a:tblPr/>
              <a:tblGrid>
                <a:gridCol w="1944370"/>
                <a:gridCol w="1487805"/>
                <a:gridCol w="1487805"/>
                <a:gridCol w="1487805"/>
              </a:tblGrid>
              <a:tr h="180339">
                <a:tc gridSpan="4"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10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846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846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846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8469D"/>
                    </a:solidFill>
                  </a:tcPr>
                </a:tc>
              </a:tr>
              <a:tr h="1797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1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80142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Pixe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l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Pitch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mm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9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677317" algn="l" rtl="0" eaLnBrk="0">
                        <a:lnSpc>
                          <a:spcPct val="79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6.6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677863" algn="l" rtl="0" eaLnBrk="0">
                        <a:lnSpc>
                          <a:spcPct val="8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8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684048" algn="l" rtl="0" eaLnBrk="0">
                        <a:lnSpc>
                          <a:spcPct val="8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-3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0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80142" algn="l" rtl="0" eaLnBrk="0">
                        <a:lnSpc>
                          <a:spcPct val="82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Module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Size(mm)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8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26543" algn="l" rtl="0" eaLnBrk="0">
                        <a:lnSpc>
                          <a:spcPts val="1141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320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32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8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26885" algn="l" rtl="0" eaLnBrk="0">
                        <a:lnSpc>
                          <a:spcPts val="1141"/>
                        </a:lnSpc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320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32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58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38759" algn="l" rtl="0" eaLnBrk="0">
                        <a:lnSpc>
                          <a:spcPts val="1141"/>
                        </a:lnSpc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320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32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0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80142" algn="l" rtl="0" eaLnBrk="0">
                        <a:lnSpc>
                          <a:spcPct val="80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Module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Resolution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7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82537" algn="l" rtl="0" eaLnBrk="0">
                        <a:lnSpc>
                          <a:spcPts val="1141"/>
                        </a:lnSpc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48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48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7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82727" algn="l" rtl="0" eaLnBrk="0">
                        <a:lnSpc>
                          <a:spcPts val="1141"/>
                        </a:lnSpc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40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7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82626" algn="l" rtl="0" eaLnBrk="0">
                        <a:lnSpc>
                          <a:spcPts val="1141"/>
                        </a:lnSpc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32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5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72826" algn="l" rtl="0" eaLnBrk="0">
                        <a:lnSpc>
                          <a:spcPct val="82000"/>
                        </a:lnSpc>
                        <a:tabLst/>
                      </a:pP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Weight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Kg)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575616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8kg/m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700" spc="0" dirty="0" baseline="37205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lang="Arial" altLang="Arial" sz="454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575857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8kg/m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700" spc="0" dirty="0" baseline="37205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lang="Arial" altLang="Arial" sz="454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582346" algn="l" rtl="0" eaLnBrk="0">
                        <a:lnSpc>
                          <a:spcPct val="83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28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kg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/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700" spc="0" dirty="0" baseline="37205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lang="Arial" altLang="Arial" sz="454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4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80345" algn="l" rtl="0" eaLnBrk="0">
                        <a:lnSpc>
                          <a:spcPts val="982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Input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V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oltage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444869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0~240VAC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445059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0~240VAC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445263" algn="l" rtl="0" eaLnBrk="0">
                        <a:lnSpc>
                          <a:spcPct val="83000"/>
                        </a:lnSpc>
                        <a:spcBef>
                          <a:spcPts val="2"/>
                        </a:spcBef>
                        <a:tabLst/>
                      </a:pPr>
                      <a:r>
                        <a:rPr sz="800" spc="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10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0~240VAC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0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76963" algn="l" rtl="0" eaLnBrk="0">
                        <a:lnSpc>
                          <a:spcPts val="1141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Cab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inet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size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0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05867" algn="l" rtl="0" eaLnBrk="0">
                        <a:lnSpc>
                          <a:spcPts val="1141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1280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9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0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06095" algn="l" rtl="0" eaLnBrk="0">
                        <a:lnSpc>
                          <a:spcPts val="1141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1280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9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0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06222" algn="l" rtl="0" eaLnBrk="0">
                        <a:lnSpc>
                          <a:spcPts val="1141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1280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9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7699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Cabinet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Resolution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8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33769" algn="l" rtl="0" eaLnBrk="0">
                        <a:lnSpc>
                          <a:spcPts val="1141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192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44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8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33959" algn="l" rtl="0" eaLnBrk="0">
                        <a:lnSpc>
                          <a:spcPts val="1141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160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20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8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62001" algn="l" rtl="0" eaLnBrk="0">
                        <a:lnSpc>
                          <a:spcPts val="1141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128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x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9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7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80142" algn="l" rtl="0" eaLnBrk="0">
                        <a:lnSpc>
                          <a:spcPct val="82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Brightness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Nits)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480328" algn="l" rtl="0" eaLnBrk="0">
                        <a:lnSpc>
                          <a:spcPct val="8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6000-100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480517" algn="l" rtl="0" eaLnBrk="0">
                        <a:lnSpc>
                          <a:spcPct val="8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6000-100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480518" algn="l" rtl="0" eaLnBrk="0">
                        <a:lnSpc>
                          <a:spcPct val="80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6000-100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00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06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76992" algn="l" rtl="0" eaLnBrk="0">
                        <a:lnSpc>
                          <a:spcPct val="83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Gr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ay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Scale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(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Bit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)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697548" algn="l" rtl="0" eaLnBrk="0">
                        <a:lnSpc>
                          <a:spcPct val="7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-3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697738" algn="l" rtl="0" eaLnBrk="0">
                        <a:lnSpc>
                          <a:spcPct val="7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-3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5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697739" algn="l" rtl="0" eaLnBrk="0">
                        <a:lnSpc>
                          <a:spcPct val="79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-3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4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04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1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80142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Best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Vi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ewing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Distance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7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87312" algn="l" rtl="0" eaLnBrk="0">
                        <a:lnSpc>
                          <a:spcPts val="1141"/>
                        </a:lnSpc>
                        <a:tabLst/>
                      </a:pPr>
                      <a:r>
                        <a:rPr sz="800" spc="4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≥6.6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7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87502" algn="l" rtl="0" eaLnBrk="0">
                        <a:lnSpc>
                          <a:spcPts val="1141"/>
                        </a:lnSpc>
                        <a:tabLst/>
                      </a:pPr>
                      <a:r>
                        <a:rPr sz="800" spc="6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≥8</a:t>
                      </a:r>
                      <a:r>
                        <a:rPr sz="800" spc="4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77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587502" algn="l" rtl="0" eaLnBrk="0">
                        <a:lnSpc>
                          <a:spcPts val="1141"/>
                        </a:lnSpc>
                        <a:tabLst/>
                      </a:pPr>
                      <a:r>
                        <a:rPr sz="800" spc="5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≥10</a:t>
                      </a:r>
                      <a:r>
                        <a:rPr sz="800" spc="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33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1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80142" algn="l" rtl="0" eaLnBrk="0">
                        <a:lnSpc>
                          <a:spcPts val="982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Max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./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Avg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Power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Consumption(W/m2)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1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496990" algn="l" rtl="0" eaLnBrk="0">
                        <a:lnSpc>
                          <a:spcPts val="1141"/>
                        </a:lnSpc>
                        <a:tabLst/>
                      </a:pP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184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/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590W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1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497180" algn="l" rtl="0" eaLnBrk="0">
                        <a:lnSpc>
                          <a:spcPts val="1141"/>
                        </a:lnSpc>
                        <a:tabLst/>
                      </a:pP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184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/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590W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81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497181" algn="l" rtl="0" eaLnBrk="0">
                        <a:lnSpc>
                          <a:spcPts val="1141"/>
                        </a:lnSpc>
                        <a:tabLst/>
                      </a:pP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184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/</a:t>
                      </a:r>
                      <a:r>
                        <a:rPr sz="8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590W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610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2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80142" algn="l" rtl="0" eaLnBrk="0">
                        <a:lnSpc>
                          <a:spcPct val="81000"/>
                        </a:lnSpc>
                        <a:spcBef>
                          <a:spcPts val="3"/>
                        </a:spcBef>
                        <a:tabLst/>
                      </a:pP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Refresh</a:t>
                      </a:r>
                      <a:r>
                        <a:rPr sz="800" spc="-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Rate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527876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≥1920</a:t>
                      </a:r>
                      <a:r>
                        <a:rPr sz="800" spc="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Hz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528066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≥1920</a:t>
                      </a:r>
                      <a:r>
                        <a:rPr sz="800" spc="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Hz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13000"/>
                        </a:lnSpc>
                        <a:tabLst/>
                      </a:pPr>
                      <a:endParaRPr lang="Arial" altLang="Arial" sz="300" dirty="0"/>
                    </a:p>
                    <a:p>
                      <a:pPr marL="528066" algn="l" rtl="0" eaLnBrk="0">
                        <a:lnSpc>
                          <a:spcPct val="81000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2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≥1920</a:t>
                      </a:r>
                      <a:r>
                        <a:rPr sz="800" spc="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Hz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5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4207274" y="4428477"/>
            <a:ext cx="2457250" cy="2016423"/>
          </a:xfrm>
          <a:prstGeom prst="rect">
            <a:avLst/>
          </a:prstGeom>
        </p:spPr>
      </p:pic>
      <p:pic>
        <p:nvPicPr>
          <p:cNvPr id="26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600000">
            <a:off x="4003281" y="1531177"/>
            <a:ext cx="3009912" cy="1639072"/>
          </a:xfrm>
          <a:prstGeom prst="rect">
            <a:avLst/>
          </a:prstGeom>
        </p:spPr>
      </p:pic>
      <p:pic>
        <p:nvPicPr>
          <p:cNvPr id="27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600000">
            <a:off x="673685" y="4535906"/>
            <a:ext cx="2773818" cy="1632089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600000">
            <a:off x="1009803" y="1374140"/>
            <a:ext cx="1650439" cy="1759445"/>
          </a:xfrm>
          <a:prstGeom prst="rect">
            <a:avLst/>
          </a:prstGeom>
        </p:spPr>
      </p:pic>
      <p:graphicFrame>
        <p:nvGraphicFramePr>
          <p:cNvPr id="29" name="table 29"/>
          <p:cNvGraphicFramePr>
            <a:graphicFrameLocks noGrp="1"/>
          </p:cNvGraphicFramePr>
          <p:nvPr/>
        </p:nvGraphicFramePr>
        <p:xfrm>
          <a:off x="3887885" y="3689891"/>
          <a:ext cx="3095625" cy="380365"/>
        </p:xfrm>
        <a:graphic>
          <a:graphicData uri="http://schemas.openxmlformats.org/drawingml/2006/table">
            <a:tbl>
              <a:tblPr/>
              <a:tblGrid>
                <a:gridCol w="3095625"/>
              </a:tblGrid>
              <a:tr h="219075">
                <a:tc>
                  <a:txBody>
                    <a:bodyPr/>
                    <a:lstStyle/>
                    <a:p>
                      <a:pPr marL="10362" algn="l" rtl="0" eaLnBrk="0">
                        <a:lnSpc>
                          <a:spcPts val="1569"/>
                        </a:lnSpc>
                        <a:tabLst/>
                      </a:pPr>
                      <a:r>
                        <a:rPr sz="1100" b="1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Front</a:t>
                      </a:r>
                      <a:r>
                        <a:rPr sz="11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or</a:t>
                      </a:r>
                      <a:r>
                        <a:rPr sz="11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back</a:t>
                      </a:r>
                      <a:r>
                        <a:rPr sz="1100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</a:t>
                      </a:r>
                      <a:r>
                        <a:rPr sz="1100" b="1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intenance</a:t>
                      </a:r>
                      <a:endParaRPr lang="Arial" altLang="Arial" sz="11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rgbClr val="1846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289">
                <a:tc>
                  <a:txBody>
                    <a:bodyPr/>
                    <a:lstStyle/>
                    <a:p>
                      <a:pPr algn="l" rtl="0" eaLnBrk="0">
                        <a:lnSpc>
                          <a:spcPct val="161000"/>
                        </a:lnSpc>
                        <a:tabLst/>
                      </a:pPr>
                      <a:endParaRPr lang="Arial" altLang="Arial" sz="100" dirty="0"/>
                    </a:p>
                    <a:p>
                      <a:pPr marL="8699" algn="l" rtl="0" eaLnBrk="0">
                        <a:lnSpc>
                          <a:spcPts val="1076"/>
                        </a:lnSpc>
                        <a:spcBef>
                          <a:spcPts val="1"/>
                        </a:spcBef>
                        <a:tabLst/>
                      </a:pP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Front</a:t>
                      </a:r>
                      <a:r>
                        <a:rPr sz="800" spc="30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or</a:t>
                      </a:r>
                      <a:r>
                        <a:rPr sz="800" spc="30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back</a:t>
                      </a:r>
                      <a:r>
                        <a:rPr sz="800" spc="30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 </a:t>
                      </a:r>
                      <a:r>
                        <a:rPr sz="800" spc="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maintenance</a:t>
                      </a:r>
                      <a:r>
                        <a:rPr sz="800" spc="280" dirty="0">
                          <a:solidFill>
                            <a:srgbClr val="231F20">
                              <a:alpha val="100000"/>
                            </a:srgbClr>
                          </a:solidFill>
                          <a:latin typeface="Arial"/>
                          <a:ea typeface="Arial"/>
                          <a:cs typeface="Arial"/>
                        </a:rPr>
                        <a:t>.</a:t>
                      </a:r>
                      <a:endParaRPr lang="Arial" altLang="Arial" sz="800" dirty="0"/>
                    </a:p>
                  </a:txBody>
                  <a:tcPr marL="0" marR="0" marT="0" marB="0" vert="horz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rgbClr val="18469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0" name="textbox 30"/>
          <p:cNvSpPr/>
          <p:nvPr/>
        </p:nvSpPr>
        <p:spPr>
          <a:xfrm>
            <a:off x="567533" y="559762"/>
            <a:ext cx="4537075" cy="19748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351"/>
              </a:lnSpc>
              <a:tabLst/>
            </a:pPr>
            <a:r>
              <a:rPr sz="1100" b="1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0~360</a:t>
            </a:r>
            <a:r>
              <a:rPr sz="11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b="1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degree</a:t>
            </a:r>
            <a:r>
              <a:rPr sz="11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b="1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adjustment</a:t>
            </a:r>
            <a:r>
              <a:rPr sz="11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b="1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curved</a:t>
            </a:r>
            <a:r>
              <a:rPr sz="11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b="1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angle</a:t>
            </a:r>
            <a:r>
              <a:rPr sz="11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      </a:t>
            </a:r>
            <a:r>
              <a:rPr sz="11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</a:t>
            </a:r>
            <a:r>
              <a:rPr sz="1100" b="1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Higher</a:t>
            </a:r>
            <a:r>
              <a:rPr sz="11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100" b="1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Brightness</a:t>
            </a:r>
            <a:endParaRPr lang="Arial" altLang="Arial" sz="1100" dirty="0"/>
          </a:p>
        </p:txBody>
      </p:sp>
      <p:sp>
        <p:nvSpPr>
          <p:cNvPr id="31" name="textbox 31"/>
          <p:cNvSpPr/>
          <p:nvPr/>
        </p:nvSpPr>
        <p:spPr>
          <a:xfrm>
            <a:off x="567038" y="803470"/>
            <a:ext cx="5196840" cy="1663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105"/>
              </a:lnSpc>
              <a:tabLst/>
            </a:pPr>
            <a:r>
              <a:rPr sz="9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0~360</a:t>
            </a:r>
            <a:r>
              <a:rPr sz="9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degree</a:t>
            </a:r>
            <a:r>
              <a:rPr sz="9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adjustment</a:t>
            </a:r>
            <a:r>
              <a:rPr sz="9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curved</a:t>
            </a:r>
            <a:r>
              <a:rPr sz="9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angle</a:t>
            </a:r>
            <a:r>
              <a:rPr sz="9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.</a:t>
            </a:r>
            <a:r>
              <a:rPr sz="900" spc="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                                  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Higher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brightness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of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up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to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10000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nits</a:t>
            </a:r>
            <a:endParaRPr lang="Arial" altLang="Arial" sz="900" dirty="0"/>
          </a:p>
        </p:txBody>
      </p:sp>
      <p:sp>
        <p:nvSpPr>
          <p:cNvPr id="32" name="textbox 32"/>
          <p:cNvSpPr/>
          <p:nvPr/>
        </p:nvSpPr>
        <p:spPr>
          <a:xfrm>
            <a:off x="574480" y="7027546"/>
            <a:ext cx="2155189" cy="215265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490"/>
              </a:lnSpc>
              <a:tabLst/>
            </a:pPr>
            <a:r>
              <a:rPr sz="1200" b="1" spc="-2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Main</a:t>
            </a:r>
            <a:r>
              <a:rPr sz="1200" spc="-2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-2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Technical</a:t>
            </a:r>
            <a:r>
              <a:rPr sz="1200" spc="-2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1200" b="1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Specifications</a:t>
            </a:r>
            <a:endParaRPr lang="Arial" altLang="Arial" sz="1200" dirty="0"/>
          </a:p>
        </p:txBody>
      </p:sp>
      <p:sp>
        <p:nvSpPr>
          <p:cNvPr id="33" name="textbox 33"/>
          <p:cNvSpPr/>
          <p:nvPr/>
        </p:nvSpPr>
        <p:spPr>
          <a:xfrm>
            <a:off x="571889" y="3920900"/>
            <a:ext cx="1806575" cy="166370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3341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ts val="1105"/>
              </a:lnSpc>
              <a:tabLst/>
            </a:pPr>
            <a:r>
              <a:rPr sz="900" spc="-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Energy</a:t>
            </a:r>
            <a:r>
              <a:rPr sz="900" spc="-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-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Savi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ng</a:t>
            </a:r>
            <a:r>
              <a:rPr sz="900" spc="-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-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&amp;</a:t>
            </a:r>
            <a:r>
              <a:rPr sz="900" spc="-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Low</a:t>
            </a:r>
            <a:r>
              <a:rPr sz="900" spc="-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 </a:t>
            </a:r>
            <a:r>
              <a:rPr sz="900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Temperature</a:t>
            </a:r>
            <a:r>
              <a:rPr sz="900" spc="-1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.</a:t>
            </a:r>
            <a:endParaRPr lang="Arial" altLang="Arial" sz="900" dirty="0"/>
          </a:p>
        </p:txBody>
      </p:sp>
      <p:sp>
        <p:nvSpPr>
          <p:cNvPr id="34" name="path"/>
          <p:cNvSpPr/>
          <p:nvPr/>
        </p:nvSpPr>
        <p:spPr>
          <a:xfrm>
            <a:off x="575889" y="785645"/>
            <a:ext cx="6408002" cy="12712"/>
          </a:xfrm>
          <a:custGeom>
            <a:avLst/>
            <a:gdLst/>
            <a:ahLst/>
            <a:cxnLst/>
            <a:rect l="0" t="0" r="0" b="0"/>
            <a:pathLst>
              <a:path w="10091" h="20">
                <a:moveTo>
                  <a:pt x="0" y="10"/>
                </a:moveTo>
                <a:lnTo>
                  <a:pt x="4875" y="10"/>
                </a:lnTo>
                <a:moveTo>
                  <a:pt x="5215" y="10"/>
                </a:moveTo>
                <a:lnTo>
                  <a:pt x="10091" y="10"/>
                </a:lnTo>
              </a:path>
            </a:pathLst>
          </a:custGeom>
          <a:noFill/>
          <a:ln w="12712" cap="flat">
            <a:miter lim="1000000"/>
            <a:solidFill>
              <a:srgbClr val="18469D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5" name="textbox 35"/>
          <p:cNvSpPr/>
          <p:nvPr/>
        </p:nvSpPr>
        <p:spPr>
          <a:xfrm>
            <a:off x="573540" y="3711277"/>
            <a:ext cx="674369" cy="160654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7332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0000"/>
              </a:lnSpc>
              <a:tabLst/>
            </a:pPr>
            <a:r>
              <a:rPr sz="1100" b="1" spc="-2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Economi</a:t>
            </a:r>
            <a:r>
              <a:rPr sz="1100" b="1" spc="0" dirty="0">
                <a:solidFill>
                  <a:srgbClr val="231F20">
                    <a:alpha val="100000"/>
                  </a:srgbClr>
                </a:solidFill>
                <a:latin typeface="Arial"/>
                <a:ea typeface="Arial"/>
                <a:cs typeface="Arial"/>
              </a:rPr>
              <a:t>c</a:t>
            </a:r>
            <a:endParaRPr lang="Arial" altLang="Arial" sz="1100" dirty="0"/>
          </a:p>
        </p:txBody>
      </p:sp>
      <p:sp>
        <p:nvSpPr>
          <p:cNvPr id="36" name="path"/>
          <p:cNvSpPr/>
          <p:nvPr/>
        </p:nvSpPr>
        <p:spPr>
          <a:xfrm>
            <a:off x="575889" y="3903073"/>
            <a:ext cx="3095993" cy="12712"/>
          </a:xfrm>
          <a:custGeom>
            <a:avLst/>
            <a:gdLst/>
            <a:ahLst/>
            <a:cxnLst/>
            <a:rect l="0" t="0" r="0" b="0"/>
            <a:pathLst>
              <a:path w="4875" h="20">
                <a:moveTo>
                  <a:pt x="0" y="10"/>
                </a:moveTo>
                <a:lnTo>
                  <a:pt x="4875" y="10"/>
                </a:lnTo>
              </a:path>
            </a:pathLst>
          </a:custGeom>
          <a:noFill/>
          <a:ln w="12712" cap="flat">
            <a:miter lim="1000000"/>
            <a:solidFill>
              <a:srgbClr val="18469D">
                <a:alpha val="100000"/>
              </a:srgbClr>
            </a:solidFill>
            <a:prstDash val="solid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7" name="textbox 37"/>
          <p:cNvSpPr/>
          <p:nvPr/>
        </p:nvSpPr>
        <p:spPr>
          <a:xfrm>
            <a:off x="643505" y="7379878"/>
            <a:ext cx="264159" cy="123189"/>
          </a:xfrm>
          <a:prstGeom prst="rect">
            <a:avLst/>
          </a:prstGeom>
        </p:spPr>
        <p:txBody>
          <a:bodyPr vert="horz" wrap="square" lIns="0" tIns="0" rIns="0" bIns="0"/>
          <a:lstStyle/>
          <a:p>
            <a:pPr algn="l" rtl="0" eaLnBrk="0">
              <a:lnSpc>
                <a:spcPct val="82720"/>
              </a:lnSpc>
              <a:tabLst/>
            </a:pPr>
            <a:endParaRPr lang="Arial" altLang="Arial" sz="100" dirty="0"/>
          </a:p>
          <a:p>
            <a:pPr marL="12700" algn="l" rtl="0" eaLnBrk="0">
              <a:lnSpc>
                <a:spcPct val="80000"/>
              </a:lnSpc>
              <a:tabLst/>
            </a:pPr>
            <a:r>
              <a:rPr sz="800" b="1" spc="-1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ITE</a:t>
            </a:r>
            <a:r>
              <a:rPr sz="800" b="1" spc="0" dirty="0">
                <a:solidFill>
                  <a:srgbClr val="FFFFFF">
                    <a:alpha val="100000"/>
                  </a:srgbClr>
                </a:solidFill>
                <a:latin typeface="Arial"/>
                <a:ea typeface="Arial"/>
                <a:cs typeface="Arial"/>
              </a:rPr>
              <a:t>M</a:t>
            </a:r>
            <a:endParaRPr lang="Arial" altLang="Arial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

<file path=docProps/custom.xml><?xml version="1.0" encoding="utf-8"?>
<op:Properties xmlns:vt="http://schemas.openxmlformats.org/officeDocument/2006/docPropsVTypes" xmlns:op="http://schemas.openxmlformats.org/officeDocument/2006/custom-properties">
  <op:property fmtid="{E94486CC-9CD1-11EB-B3E1-52540006F7B4}" pid="2" name="CRO">
    <vt:lpwstr>wqlLaW5nc29mdCBQREYgdG8gV1BTIDgw</vt:lpwstr>
  </op:property>
  <op:property fmtid="{E94486CC-9CD1-11EB-B3E1-52540006F7B4}" pid="3" name="Created">
    <vt:filetime>2023-05-16T09:45:26</vt:filetime>
  </op:property>
</op:Properties>
</file>