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7773035" cy="10059035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5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jpeg"/><Relationship Id="rId4" Type="http://schemas.openxmlformats.org/officeDocument/2006/relationships/image" Target="../media/image98.jpeg"/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4.png"/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8.jpeg"/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image" Target="../media/image10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6.jpeg"/><Relationship Id="rId7" Type="http://schemas.openxmlformats.org/officeDocument/2006/relationships/image" Target="../media/image115.jpeg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image" Target="../media/image10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5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93324" y="3803297"/>
            <a:ext cx="6210956" cy="3887631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387930" y="1525371"/>
            <a:ext cx="3072764" cy="13157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indent="274320" algn="l" rtl="0" eaLnBrk="0">
              <a:lnSpc>
                <a:spcPct val="90000"/>
              </a:lnSpc>
            </a:pPr>
            <a:r>
              <a:rPr sz="4700" b="1" kern="0" spc="0" dirty="0">
                <a:solidFill>
                  <a:srgbClr val="000000">
                    <a:alpha val="100000"/>
                  </a:srgbClr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Platinum</a:t>
            </a:r>
            <a:r>
              <a:rPr sz="4700" b="1" kern="0" spc="40" dirty="0">
                <a:solidFill>
                  <a:srgbClr val="000000">
                    <a:alpha val="100000"/>
                  </a:srgbClr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  </a:t>
            </a:r>
            <a:r>
              <a:rPr sz="4700" b="1" kern="0" spc="0" dirty="0">
                <a:solidFill>
                  <a:srgbClr val="000000">
                    <a:alpha val="100000"/>
                  </a:srgbClr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User</a:t>
            </a:r>
            <a:r>
              <a:rPr sz="4700" b="1" kern="0" spc="280" dirty="0">
                <a:solidFill>
                  <a:srgbClr val="000000">
                    <a:alpha val="100000"/>
                  </a:srgbClr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 </a:t>
            </a:r>
            <a:r>
              <a:rPr sz="4700" b="1" kern="0" spc="0" dirty="0">
                <a:solidFill>
                  <a:srgbClr val="000000">
                    <a:alpha val="100000"/>
                  </a:srgbClr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Guide</a:t>
            </a:r>
            <a:endParaRPr lang="en-US" altLang="en-US" sz="4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9288" y="5193792"/>
            <a:ext cx="3582923" cy="2919983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369976" y="692239"/>
            <a:ext cx="6896734" cy="14947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218690" algn="l" rtl="0" eaLnBrk="0">
              <a:lnSpc>
                <a:spcPct val="85000"/>
              </a:lnSpc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MAINTENANCE    STE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PS</a:t>
            </a:r>
            <a:endParaRPr lang="en-US" altLang="en-US" sz="17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26035" algn="l" rtl="0" eaLnBrk="0">
              <a:lnSpc>
                <a:spcPct val="75000"/>
              </a:lnSpc>
              <a:spcBef>
                <a:spcPts val="43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Front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Main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tenance</a:t>
            </a:r>
            <a:endParaRPr lang="en-US" altLang="en-US" sz="14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77000"/>
              </a:lnSpc>
              <a:spcBef>
                <a:spcPts val="370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A.  Module</a:t>
            </a:r>
            <a:r>
              <a:rPr sz="1200" b="1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Maintenance</a:t>
            </a:r>
            <a:endParaRPr lang="en-US" altLang="en-US" sz="12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20955" indent="1270" algn="l" rtl="0" eaLnBrk="0">
              <a:lnSpc>
                <a:spcPct val="104000"/>
              </a:lnSpc>
              <a:spcBef>
                <a:spcPts val="5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① There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is 4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holes on each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module,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located at 4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directions;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and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different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pixel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pitch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is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of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different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locati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ons;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please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refer above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pictures.</a:t>
            </a:r>
            <a:endParaRPr lang="en-US" altLang="en-US" sz="1100" dirty="0"/>
          </a:p>
        </p:txBody>
      </p:sp>
      <p:pic>
        <p:nvPicPr>
          <p:cNvPr id="128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9768" y="2334767"/>
            <a:ext cx="3544823" cy="2673096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05655" y="5207508"/>
            <a:ext cx="3249167" cy="2849879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076700" y="2356104"/>
            <a:ext cx="3153156" cy="2679191"/>
          </a:xfrm>
          <a:prstGeom prst="rect">
            <a:avLst/>
          </a:prstGeom>
        </p:spPr>
      </p:pic>
      <p:sp>
        <p:nvSpPr>
          <p:cNvPr id="134" name="textbox 134"/>
          <p:cNvSpPr/>
          <p:nvPr/>
        </p:nvSpPr>
        <p:spPr>
          <a:xfrm>
            <a:off x="459796" y="9678706"/>
            <a:ext cx="4812029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HINA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95884" y="4747259"/>
            <a:ext cx="2971800" cy="1979676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31791" y="1242060"/>
            <a:ext cx="2747772" cy="2061971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3023" y="1880051"/>
            <a:ext cx="3063240" cy="1439219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380649" y="4045618"/>
            <a:ext cx="3199764" cy="5321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17170" indent="-204470" algn="l" rtl="0" eaLnBrk="0">
              <a:lnSpc>
                <a:spcPct val="100000"/>
              </a:lnSpc>
            </a:pPr>
            <a:r>
              <a:rPr sz="1700" kern="0" spc="-10" baseline="-30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④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There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is a safety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rope to catch each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module,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unhook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 safety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rope.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Ple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ase do the same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way to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take</a:t>
            </a:r>
            <a:endParaRPr lang="en-US" altLang="en-US" sz="1100" dirty="0"/>
          </a:p>
          <a:p>
            <a:pPr marL="220980" algn="l" rtl="0" eaLnBrk="0">
              <a:lnSpc>
                <a:spcPct val="78000"/>
              </a:lnSpc>
              <a:spcBef>
                <a:spcPts val="315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other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modules out.</a:t>
            </a:r>
            <a:endParaRPr lang="en-US" altLang="en-US" sz="1100" dirty="0"/>
          </a:p>
        </p:txBody>
      </p:sp>
      <p:sp>
        <p:nvSpPr>
          <p:cNvPr id="144" name="textbox 144"/>
          <p:cNvSpPr/>
          <p:nvPr/>
        </p:nvSpPr>
        <p:spPr>
          <a:xfrm>
            <a:off x="4484768" y="570899"/>
            <a:ext cx="2581910" cy="535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233045" indent="-220980" algn="r" rtl="0" eaLnBrk="0">
              <a:lnSpc>
                <a:spcPct val="101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③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Insert two T-shaped Allen wrenches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into 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 diagonal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holes, and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pull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outward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at the sam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 time, to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remove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module.</a:t>
            </a:r>
            <a:endParaRPr lang="en-US" altLang="en-US" sz="1100" dirty="0"/>
          </a:p>
        </p:txBody>
      </p:sp>
      <p:sp>
        <p:nvSpPr>
          <p:cNvPr id="146" name="textbox 146"/>
          <p:cNvSpPr/>
          <p:nvPr/>
        </p:nvSpPr>
        <p:spPr>
          <a:xfrm>
            <a:off x="412653" y="636431"/>
            <a:ext cx="1839595" cy="720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80"/>
              </a:lnSpc>
            </a:pPr>
            <a:r>
              <a:rPr sz="1700" kern="0" spc="-10" baseline="10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②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Insert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T-type All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en</a:t>
            </a:r>
            <a:endParaRPr lang="en-US" altLang="en-US" sz="1200" dirty="0"/>
          </a:p>
          <a:p>
            <a:pPr marL="241935" algn="l" rtl="0" eaLnBrk="0">
              <a:lnSpc>
                <a:spcPct val="77000"/>
              </a:lnSpc>
              <a:spcBef>
                <a:spcPts val="19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wrench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M2.5  into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each</a:t>
            </a:r>
            <a:endParaRPr lang="en-US" altLang="en-US" sz="1100" dirty="0"/>
          </a:p>
          <a:p>
            <a:pPr marL="240030" indent="8255" algn="l" rtl="0" eaLnBrk="0">
              <a:lnSpc>
                <a:spcPct val="90000"/>
              </a:lnSpc>
              <a:spcBef>
                <a:spcPts val="315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hole,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rotate 90 de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gree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to the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left, to open the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lock.</a:t>
            </a:r>
            <a:endParaRPr lang="en-US" altLang="en-US" sz="1100" dirty="0"/>
          </a:p>
        </p:txBody>
      </p:sp>
      <p:sp>
        <p:nvSpPr>
          <p:cNvPr id="148" name="textbox 148"/>
          <p:cNvSpPr/>
          <p:nvPr/>
        </p:nvSpPr>
        <p:spPr>
          <a:xfrm>
            <a:off x="2540497" y="9684809"/>
            <a:ext cx="4786629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Technology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.,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Ltd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•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CHINA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</a:t>
            </a:r>
            <a:r>
              <a:rPr sz="1700" kern="0" spc="3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</a:t>
            </a:r>
            <a:endParaRPr lang="en-US" altLang="en-US" sz="1700" baseline="-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64023" y="1848313"/>
            <a:ext cx="2982707" cy="3051865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71188" y="1941576"/>
            <a:ext cx="2657855" cy="2916935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9808" y="5847936"/>
            <a:ext cx="2263307" cy="3296063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3992529" y="1207931"/>
            <a:ext cx="2833370" cy="515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254000" indent="-241935" algn="l" rtl="0" eaLnBrk="0">
              <a:lnSpc>
                <a:spcPct val="97000"/>
              </a:lnSpc>
            </a:pPr>
            <a:r>
              <a:rPr sz="1700" kern="0" spc="-10" baseline="-90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②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There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is two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plates with screws at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power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box, one for the top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, each side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with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screws;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another one on t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bottom, Total 8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screws;</a:t>
            </a:r>
            <a:endParaRPr lang="en-US" altLang="en-US" sz="1100" dirty="0"/>
          </a:p>
        </p:txBody>
      </p:sp>
      <p:sp>
        <p:nvSpPr>
          <p:cNvPr id="158" name="textbox 158"/>
          <p:cNvSpPr/>
          <p:nvPr/>
        </p:nvSpPr>
        <p:spPr>
          <a:xfrm>
            <a:off x="380649" y="1192691"/>
            <a:ext cx="2838450" cy="360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80"/>
              </a:lnSpc>
            </a:pPr>
            <a:r>
              <a:rPr sz="1700" kern="0" spc="-10" baseline="10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①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Remove 6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modules from the front of cabinet;</a:t>
            </a:r>
            <a:endParaRPr lang="en-US" altLang="en-US" sz="1100" dirty="0"/>
          </a:p>
          <a:p>
            <a:pPr marL="256540" algn="l" rtl="0" eaLnBrk="0">
              <a:lnSpc>
                <a:spcPct val="78000"/>
              </a:lnSpc>
              <a:spcBef>
                <a:spcPts val="125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there will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be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power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box at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middle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altLang="en-US" sz="1100" dirty="0"/>
          </a:p>
        </p:txBody>
      </p:sp>
      <p:sp>
        <p:nvSpPr>
          <p:cNvPr id="160" name="textbox 160"/>
          <p:cNvSpPr/>
          <p:nvPr/>
        </p:nvSpPr>
        <p:spPr>
          <a:xfrm>
            <a:off x="380649" y="5456830"/>
            <a:ext cx="4523104" cy="213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8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③ Then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please catch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power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box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up and down, and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remove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power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box.</a:t>
            </a:r>
            <a:endParaRPr lang="en-US" altLang="en-US" sz="1100" dirty="0"/>
          </a:p>
        </p:txBody>
      </p:sp>
      <p:sp>
        <p:nvSpPr>
          <p:cNvPr id="162" name="textbox 162"/>
          <p:cNvSpPr/>
          <p:nvPr/>
        </p:nvSpPr>
        <p:spPr>
          <a:xfrm>
            <a:off x="459796" y="9678706"/>
            <a:ext cx="4812029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14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HINA</a:t>
            </a:r>
            <a:endParaRPr lang="en-US" altLang="en-US" sz="900" dirty="0"/>
          </a:p>
        </p:txBody>
      </p:sp>
      <p:sp>
        <p:nvSpPr>
          <p:cNvPr id="164" name="textbox 164"/>
          <p:cNvSpPr/>
          <p:nvPr/>
        </p:nvSpPr>
        <p:spPr>
          <a:xfrm>
            <a:off x="378815" y="871854"/>
            <a:ext cx="1751329" cy="1670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B.  Power</a:t>
            </a:r>
            <a:r>
              <a:rPr sz="1200" b="1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box</a:t>
            </a:r>
            <a:r>
              <a:rPr sz="1200" b="1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maintena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nce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5558" y="3691763"/>
            <a:ext cx="2244851" cy="2125979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59275" y="3871594"/>
            <a:ext cx="2186940" cy="2072640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431914" y="911986"/>
            <a:ext cx="435863" cy="416052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29378" y="1270634"/>
            <a:ext cx="2118105" cy="2005076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87374" y="6343522"/>
            <a:ext cx="1974556" cy="2001011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443094" y="6354117"/>
            <a:ext cx="1729750" cy="1993465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32996" y="1708156"/>
            <a:ext cx="2172776" cy="1450506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370611" y="572199"/>
            <a:ext cx="1520825" cy="667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0955" algn="l" rtl="0" eaLnBrk="0">
              <a:lnSpc>
                <a:spcPct val="75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2.Rear</a:t>
            </a:r>
            <a:r>
              <a:rPr sz="1400" kern="0" spc="1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Maintenance</a:t>
            </a:r>
            <a:endParaRPr lang="en-US" altLang="en-US" sz="1400" dirty="0"/>
          </a:p>
          <a:p>
            <a:pPr algn="l" rtl="0" eaLnBrk="0">
              <a:lnSpc>
                <a:spcPct val="193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A.Module</a:t>
            </a:r>
            <a:r>
              <a:rPr sz="1200" b="1" kern="0" spc="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Maintenance</a:t>
            </a:r>
            <a:endParaRPr lang="en-US" altLang="en-US" sz="1200" dirty="0"/>
          </a:p>
        </p:txBody>
      </p:sp>
      <p:sp>
        <p:nvSpPr>
          <p:cNvPr id="182" name="textbox 182"/>
          <p:cNvSpPr/>
          <p:nvPr/>
        </p:nvSpPr>
        <p:spPr>
          <a:xfrm>
            <a:off x="2541132" y="9685444"/>
            <a:ext cx="4786629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Technology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.,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Ltd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•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CHINA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</a:t>
            </a:r>
            <a:r>
              <a:rPr sz="1700" kern="0" spc="3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endParaRPr lang="en-US" altLang="en-US" sz="1700" baseline="-3000" dirty="0"/>
          </a:p>
        </p:txBody>
      </p:sp>
      <p:sp>
        <p:nvSpPr>
          <p:cNvPr id="184" name="textbox 184"/>
          <p:cNvSpPr/>
          <p:nvPr/>
        </p:nvSpPr>
        <p:spPr>
          <a:xfrm>
            <a:off x="4240133" y="3451502"/>
            <a:ext cx="264922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Release the 4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locks of ea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ch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by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M2.5</a:t>
            </a:r>
            <a:endParaRPr lang="en-US" altLang="en-US" sz="1100" dirty="0"/>
          </a:p>
        </p:txBody>
      </p:sp>
      <p:sp>
        <p:nvSpPr>
          <p:cNvPr id="186" name="textbox 186"/>
          <p:cNvSpPr/>
          <p:nvPr/>
        </p:nvSpPr>
        <p:spPr>
          <a:xfrm>
            <a:off x="380863" y="3451502"/>
            <a:ext cx="202247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Locate the four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mechanis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locks</a:t>
            </a:r>
            <a:endParaRPr lang="en-US" altLang="en-US" sz="1100" dirty="0"/>
          </a:p>
        </p:txBody>
      </p:sp>
      <p:sp>
        <p:nvSpPr>
          <p:cNvPr id="188" name="textbox 188"/>
          <p:cNvSpPr/>
          <p:nvPr/>
        </p:nvSpPr>
        <p:spPr>
          <a:xfrm>
            <a:off x="4303580" y="8602622"/>
            <a:ext cx="195452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6) Take the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le out diagonally</a:t>
            </a:r>
            <a:endParaRPr lang="en-US" altLang="en-US" sz="1100" dirty="0"/>
          </a:p>
        </p:txBody>
      </p:sp>
      <p:sp>
        <p:nvSpPr>
          <p:cNvPr id="190" name="textbox 190"/>
          <p:cNvSpPr/>
          <p:nvPr/>
        </p:nvSpPr>
        <p:spPr>
          <a:xfrm>
            <a:off x="4328466" y="6027062"/>
            <a:ext cx="196342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4) Catch the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handle of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</a:t>
            </a:r>
            <a:endParaRPr lang="en-US" altLang="en-US" sz="1100" dirty="0"/>
          </a:p>
        </p:txBody>
      </p:sp>
      <p:pic>
        <p:nvPicPr>
          <p:cNvPr id="192" name="picture 1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033394" y="6756437"/>
            <a:ext cx="673099" cy="291389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92169" y="4644427"/>
            <a:ext cx="673100" cy="291388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253104" y="2234603"/>
            <a:ext cx="673100" cy="291388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375811" y="8602622"/>
            <a:ext cx="161036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Push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 forw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ard</a:t>
            </a:r>
            <a:endParaRPr lang="en-US" altLang="en-US" sz="1100" dirty="0"/>
          </a:p>
        </p:txBody>
      </p:sp>
      <p:sp>
        <p:nvSpPr>
          <p:cNvPr id="200" name="textbox 200"/>
          <p:cNvSpPr/>
          <p:nvPr/>
        </p:nvSpPr>
        <p:spPr>
          <a:xfrm>
            <a:off x="375951" y="6027062"/>
            <a:ext cx="144906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3)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Unlock the safety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ro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pe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327654" y="3559623"/>
            <a:ext cx="3267888" cy="2616529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44034" y="695578"/>
            <a:ext cx="2801111" cy="1868423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8626" y="747394"/>
            <a:ext cx="2566416" cy="1709928"/>
          </a:xfrm>
          <a:prstGeom prst="rect">
            <a:avLst/>
          </a:prstGeom>
        </p:spPr>
      </p:pic>
      <p:sp>
        <p:nvSpPr>
          <p:cNvPr id="208" name="textbox 208"/>
          <p:cNvSpPr/>
          <p:nvPr/>
        </p:nvSpPr>
        <p:spPr>
          <a:xfrm>
            <a:off x="665299" y="2729114"/>
            <a:ext cx="2644139" cy="5537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indent="9525" algn="l" rtl="0" eaLnBrk="0">
              <a:lnSpc>
                <a:spcPct val="105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1) There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is two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buckles on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power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box,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one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is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located at the top, another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one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located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at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bottom.</a:t>
            </a:r>
            <a:endParaRPr lang="en-US" altLang="en-US" sz="1100" dirty="0"/>
          </a:p>
        </p:txBody>
      </p:sp>
      <p:sp>
        <p:nvSpPr>
          <p:cNvPr id="210" name="textbox 210"/>
          <p:cNvSpPr/>
          <p:nvPr/>
        </p:nvSpPr>
        <p:spPr>
          <a:xfrm>
            <a:off x="460431" y="9679341"/>
            <a:ext cx="4812029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16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HINA</a:t>
            </a:r>
            <a:endParaRPr lang="en-US" altLang="en-US" sz="900" dirty="0"/>
          </a:p>
        </p:txBody>
      </p:sp>
      <p:sp>
        <p:nvSpPr>
          <p:cNvPr id="212" name="textbox 212"/>
          <p:cNvSpPr/>
          <p:nvPr/>
        </p:nvSpPr>
        <p:spPr>
          <a:xfrm>
            <a:off x="375951" y="6423302"/>
            <a:ext cx="515620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3) Then you can do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maintenance for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power supply,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receiving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cards,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HUB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cards,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etc.</a:t>
            </a:r>
            <a:endParaRPr lang="en-US" altLang="en-US" sz="1100" dirty="0"/>
          </a:p>
        </p:txBody>
      </p:sp>
      <p:sp>
        <p:nvSpPr>
          <p:cNvPr id="214" name="textbox 214"/>
          <p:cNvSpPr/>
          <p:nvPr/>
        </p:nvSpPr>
        <p:spPr>
          <a:xfrm>
            <a:off x="4284329" y="2729114"/>
            <a:ext cx="156210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2) Open these two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buckles.</a:t>
            </a:r>
            <a:endParaRPr lang="en-US" altLang="en-US" sz="1100" dirty="0"/>
          </a:p>
        </p:txBody>
      </p:sp>
      <p:sp>
        <p:nvSpPr>
          <p:cNvPr id="216" name="textbox 216"/>
          <p:cNvSpPr/>
          <p:nvPr/>
        </p:nvSpPr>
        <p:spPr>
          <a:xfrm>
            <a:off x="379450" y="477773"/>
            <a:ext cx="1715135" cy="1670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7000"/>
              </a:lnSpc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B.</a:t>
            </a:r>
            <a:r>
              <a:rPr sz="1200" b="1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Power</a:t>
            </a:r>
            <a:r>
              <a:rPr sz="1200" b="1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box</a:t>
            </a:r>
            <a:r>
              <a:rPr sz="1200" b="1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maintenance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218"/>
          <p:cNvSpPr/>
          <p:nvPr/>
        </p:nvSpPr>
        <p:spPr>
          <a:xfrm>
            <a:off x="368934" y="562424"/>
            <a:ext cx="6937375" cy="2655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708150" algn="l" rtl="0" eaLnBrk="0">
              <a:lnSpc>
                <a:spcPct val="82000"/>
              </a:lnSpc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Installation type</a:t>
            </a:r>
            <a:r>
              <a:rPr sz="1500" b="1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1: 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Wall-mounted directly</a:t>
            </a:r>
            <a:endParaRPr lang="en-US" altLang="en-US" sz="1500" dirty="0"/>
          </a:p>
          <a:p>
            <a:pPr algn="l" rtl="0" eaLnBrk="0">
              <a:lnSpc>
                <a:spcPct val="139000"/>
              </a:lnSpc>
            </a:pPr>
            <a:endParaRPr lang="en-US" altLang="en-US" sz="1000" dirty="0"/>
          </a:p>
          <a:p>
            <a:pPr algn="l" rtl="0" eaLnBrk="0">
              <a:lnSpc>
                <a:spcPct val="139000"/>
              </a:lnSpc>
            </a:pPr>
            <a:endParaRPr lang="en-US" altLang="en-US" sz="1000" dirty="0"/>
          </a:p>
          <a:p>
            <a:pPr marL="17145" indent="-4445" algn="l" rtl="0" eaLnBrk="0">
              <a:lnSpc>
                <a:spcPct val="107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Application: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 designs the platinum cabinet for wall-mounted directly; it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go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od for outdoor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small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signs installat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ion.</a:t>
            </a:r>
            <a:endParaRPr lang="en-US" altLang="en-US" sz="12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marL="25400" algn="l" rtl="0" eaLnBrk="0">
              <a:lnSpc>
                <a:spcPts val="133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lation</a:t>
            </a:r>
            <a:endParaRPr lang="en-US" altLang="en-US" sz="11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168910" indent="12065" algn="l" rtl="0" eaLnBrk="0">
              <a:lnSpc>
                <a:spcPct val="115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1.check the stress condition of the wall surface, and the wall  should be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concr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ete structure.         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2.check the smoothness of the wall surface, the wall surface should be 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 same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level.</a:t>
            </a:r>
            <a:endParaRPr lang="en-US" altLang="en-US" sz="12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39000"/>
              </a:lnSpc>
            </a:pPr>
            <a:endParaRPr lang="en-US" altLang="en-US" sz="200" dirty="0"/>
          </a:p>
          <a:p>
            <a:pPr marL="25400" algn="l" rtl="0" eaLnBrk="0">
              <a:lnSpc>
                <a:spcPts val="1330"/>
              </a:lnSpc>
              <a:spcBef>
                <a:spcPts val="0"/>
              </a:spcBef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Steps of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llation</a:t>
            </a:r>
            <a:endParaRPr lang="en-US" altLang="en-US" sz="1100" dirty="0"/>
          </a:p>
        </p:txBody>
      </p:sp>
      <p:pic>
        <p:nvPicPr>
          <p:cNvPr id="220" name="picture 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72334" y="6962266"/>
            <a:ext cx="5451347" cy="1479803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1634" y="4243451"/>
            <a:ext cx="5405628" cy="1456943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42634" y="4235830"/>
            <a:ext cx="1805432" cy="1437132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7438" y="7055231"/>
            <a:ext cx="1765045" cy="1377696"/>
          </a:xfrm>
          <a:prstGeom prst="rect">
            <a:avLst/>
          </a:prstGeom>
        </p:spPr>
      </p:pic>
      <p:sp>
        <p:nvSpPr>
          <p:cNvPr id="228" name="textbox 228"/>
          <p:cNvSpPr/>
          <p:nvPr/>
        </p:nvSpPr>
        <p:spPr>
          <a:xfrm>
            <a:off x="380863" y="5949325"/>
            <a:ext cx="695388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1)Drill the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hole                            2)Locate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 with screw     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 3)Fixed the screw                             4)Complete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screws</a:t>
            </a:r>
            <a:endParaRPr lang="en-US" altLang="en-US" sz="1100" dirty="0"/>
          </a:p>
        </p:txBody>
      </p:sp>
      <p:sp>
        <p:nvSpPr>
          <p:cNvPr id="230" name="textbox 230"/>
          <p:cNvSpPr/>
          <p:nvPr/>
        </p:nvSpPr>
        <p:spPr>
          <a:xfrm>
            <a:off x="375811" y="8689491"/>
            <a:ext cx="675068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5)Fix the cabinet on top        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6)Fix 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cabinet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on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bottom             7) Tighten the screws                      8)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Finish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installation</a:t>
            </a:r>
            <a:endParaRPr lang="en-US" altLang="en-US" sz="1100" dirty="0"/>
          </a:p>
        </p:txBody>
      </p:sp>
      <p:sp>
        <p:nvSpPr>
          <p:cNvPr id="232" name="textbox 232"/>
          <p:cNvSpPr/>
          <p:nvPr/>
        </p:nvSpPr>
        <p:spPr>
          <a:xfrm>
            <a:off x="2541132" y="9685444"/>
            <a:ext cx="4786629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Technology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.,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Ltd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•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CHINA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</a:t>
            </a:r>
            <a:r>
              <a:rPr sz="1700" kern="0" spc="3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</a:t>
            </a:r>
            <a:endParaRPr lang="en-US" altLang="en-US" sz="1700" baseline="-3000" dirty="0"/>
          </a:p>
        </p:txBody>
      </p:sp>
      <p:sp>
        <p:nvSpPr>
          <p:cNvPr id="234" name="textbox 234"/>
          <p:cNvSpPr/>
          <p:nvPr/>
        </p:nvSpPr>
        <p:spPr>
          <a:xfrm>
            <a:off x="384231" y="3603981"/>
            <a:ext cx="1595755" cy="217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05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 connect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ing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plate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236"/>
          <p:cNvSpPr/>
          <p:nvPr/>
        </p:nvSpPr>
        <p:spPr>
          <a:xfrm>
            <a:off x="373354" y="5421934"/>
            <a:ext cx="6877050" cy="1202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0955" algn="l" rtl="0" eaLnBrk="0">
              <a:lnSpc>
                <a:spcPts val="133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100" dirty="0"/>
          </a:p>
          <a:p>
            <a:pPr marL="17780" indent="6350" algn="l" rtl="0" eaLnBrk="0">
              <a:lnSpc>
                <a:spcPct val="112000"/>
              </a:lnSpc>
              <a:spcBef>
                <a:spcPts val="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Check that each corner is secure, tap the module to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ure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smoothness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the screen,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avoid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bad installation caused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bright.</a:t>
            </a:r>
            <a:endParaRPr lang="en-US" altLang="en-US" sz="12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12700" algn="l" rtl="0" eaLnBrk="0">
              <a:lnSpc>
                <a:spcPts val="1635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2.Debugging softwa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lang="en-US" altLang="en-US" sz="1200" dirty="0"/>
          </a:p>
        </p:txBody>
      </p:sp>
      <p:pic>
        <p:nvPicPr>
          <p:cNvPr id="238" name="picture 2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030" y="2908426"/>
            <a:ext cx="2392679" cy="1524000"/>
          </a:xfrm>
          <a:prstGeom prst="rect">
            <a:avLst/>
          </a:prstGeom>
        </p:spPr>
      </p:pic>
      <p:pic>
        <p:nvPicPr>
          <p:cNvPr id="240" name="picture 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23538" y="2842894"/>
            <a:ext cx="1908047" cy="1644396"/>
          </a:xfrm>
          <a:prstGeom prst="rect">
            <a:avLst/>
          </a:prstGeom>
        </p:spPr>
      </p:pic>
      <p:pic>
        <p:nvPicPr>
          <p:cNvPr id="242" name="picture 2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06490" y="2852039"/>
            <a:ext cx="1778508" cy="1609344"/>
          </a:xfrm>
          <a:prstGeom prst="rect">
            <a:avLst/>
          </a:prstGeom>
        </p:spPr>
      </p:pic>
      <p:pic>
        <p:nvPicPr>
          <p:cNvPr id="244" name="picture 2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202302" y="584327"/>
            <a:ext cx="1748027" cy="1437131"/>
          </a:xfrm>
          <a:prstGeom prst="rect">
            <a:avLst/>
          </a:prstGeom>
        </p:spPr>
      </p:pic>
      <p:pic>
        <p:nvPicPr>
          <p:cNvPr id="246" name="picture 2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84326" y="922654"/>
            <a:ext cx="1484376" cy="1338071"/>
          </a:xfrm>
          <a:prstGeom prst="rect">
            <a:avLst/>
          </a:prstGeom>
        </p:spPr>
      </p:pic>
      <p:sp>
        <p:nvSpPr>
          <p:cNvPr id="248" name="textbox 248"/>
          <p:cNvSpPr/>
          <p:nvPr/>
        </p:nvSpPr>
        <p:spPr>
          <a:xfrm>
            <a:off x="460431" y="9679341"/>
            <a:ext cx="4812029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18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HINA</a:t>
            </a:r>
            <a:endParaRPr lang="en-US" altLang="en-US" sz="900" dirty="0"/>
          </a:p>
        </p:txBody>
      </p:sp>
      <p:sp>
        <p:nvSpPr>
          <p:cNvPr id="250" name="textbox 250"/>
          <p:cNvSpPr/>
          <p:nvPr/>
        </p:nvSpPr>
        <p:spPr>
          <a:xfrm>
            <a:off x="374548" y="2460902"/>
            <a:ext cx="269430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9) Connect the signal &amp;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po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wer cable from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front</a:t>
            </a:r>
            <a:endParaRPr lang="en-US" altLang="en-US" sz="1100" dirty="0"/>
          </a:p>
        </p:txBody>
      </p:sp>
      <p:sp>
        <p:nvSpPr>
          <p:cNvPr id="252" name="textbox 252"/>
          <p:cNvSpPr/>
          <p:nvPr/>
        </p:nvSpPr>
        <p:spPr>
          <a:xfrm>
            <a:off x="380863" y="4660034"/>
            <a:ext cx="186055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 onto cab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inet</a:t>
            </a:r>
            <a:endParaRPr lang="en-US" altLang="en-US" sz="1100" dirty="0"/>
          </a:p>
        </p:txBody>
      </p:sp>
      <p:sp>
        <p:nvSpPr>
          <p:cNvPr id="254" name="textbox 254"/>
          <p:cNvSpPr/>
          <p:nvPr/>
        </p:nvSpPr>
        <p:spPr>
          <a:xfrm>
            <a:off x="5688942" y="4660034"/>
            <a:ext cx="167195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13)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Finish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install t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modules</a:t>
            </a:r>
            <a:endParaRPr lang="en-US" altLang="en-US" sz="1100" dirty="0"/>
          </a:p>
        </p:txBody>
      </p:sp>
      <p:sp>
        <p:nvSpPr>
          <p:cNvPr id="256" name="textbox 256"/>
          <p:cNvSpPr/>
          <p:nvPr/>
        </p:nvSpPr>
        <p:spPr>
          <a:xfrm>
            <a:off x="3395322" y="4660034"/>
            <a:ext cx="117157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12)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 the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</a:t>
            </a:r>
            <a:endParaRPr lang="en-US" altLang="en-US" sz="1100" dirty="0"/>
          </a:p>
        </p:txBody>
      </p:sp>
      <p:sp>
        <p:nvSpPr>
          <p:cNvPr id="258" name="textbox 258"/>
          <p:cNvSpPr/>
          <p:nvPr/>
        </p:nvSpPr>
        <p:spPr>
          <a:xfrm>
            <a:off x="4190863" y="2460902"/>
            <a:ext cx="111378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10) Cover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cabl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5642" y="3358006"/>
            <a:ext cx="3000755" cy="3572255"/>
          </a:xfrm>
          <a:prstGeom prst="rect">
            <a:avLst/>
          </a:prstGeom>
        </p:spPr>
      </p:pic>
      <p:pic>
        <p:nvPicPr>
          <p:cNvPr id="262" name="picture 2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44975" y="3333517"/>
            <a:ext cx="2903220" cy="3558904"/>
          </a:xfrm>
          <a:prstGeom prst="rect">
            <a:avLst/>
          </a:prstGeom>
        </p:spPr>
      </p:pic>
      <p:sp>
        <p:nvSpPr>
          <p:cNvPr id="264" name="textbox 264"/>
          <p:cNvSpPr/>
          <p:nvPr/>
        </p:nvSpPr>
        <p:spPr>
          <a:xfrm>
            <a:off x="368934" y="1416709"/>
            <a:ext cx="7064375" cy="1238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5240" indent="-2540" algn="l" rtl="0" eaLnBrk="0">
              <a:lnSpc>
                <a:spcPct val="115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Application: there is no space for rear installation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service;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attach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teel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structure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into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wall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first;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then install all cabinets, cables,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etc fro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 front.</a:t>
            </a:r>
            <a:endParaRPr lang="en-US" altLang="en-US" sz="12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24130" algn="l" rtl="0" eaLnBrk="0">
              <a:lnSpc>
                <a:spcPct val="82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Preparation 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 install:</a:t>
            </a:r>
            <a:endParaRPr lang="en-US" altLang="en-US" sz="1200" dirty="0"/>
          </a:p>
          <a:p>
            <a:pPr marL="16510" indent="12065" algn="l" rtl="0" eaLnBrk="0">
              <a:lnSpc>
                <a:spcPct val="115000"/>
              </a:lnSpc>
              <a:spcBef>
                <a:spcPts val="3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  Install the steel structure, make sure the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welding is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correct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the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drawing,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spray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paint.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Check the steel structure, make su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 is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horizontal and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vertical</a:t>
            </a:r>
            <a:endParaRPr lang="en-US" altLang="en-US" sz="1200" dirty="0"/>
          </a:p>
        </p:txBody>
      </p:sp>
      <p:sp>
        <p:nvSpPr>
          <p:cNvPr id="266" name="textbox 266"/>
          <p:cNvSpPr/>
          <p:nvPr/>
        </p:nvSpPr>
        <p:spPr>
          <a:xfrm>
            <a:off x="1986902" y="562424"/>
            <a:ext cx="3866515" cy="213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Installation type 2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 Totally front installation</a:t>
            </a:r>
            <a:endParaRPr lang="en-US" altLang="en-US" sz="1500" dirty="0"/>
          </a:p>
        </p:txBody>
      </p:sp>
      <p:sp>
        <p:nvSpPr>
          <p:cNvPr id="268" name="textbox 268"/>
          <p:cNvSpPr/>
          <p:nvPr/>
        </p:nvSpPr>
        <p:spPr>
          <a:xfrm>
            <a:off x="380863" y="7215782"/>
            <a:ext cx="497649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1) Take off the corner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es and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cabinet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on the first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floor;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cabinets together.</a:t>
            </a:r>
            <a:endParaRPr lang="en-US" altLang="en-US" sz="1100" dirty="0"/>
          </a:p>
        </p:txBody>
      </p:sp>
      <p:sp>
        <p:nvSpPr>
          <p:cNvPr id="270" name="textbox 270"/>
          <p:cNvSpPr/>
          <p:nvPr/>
        </p:nvSpPr>
        <p:spPr>
          <a:xfrm>
            <a:off x="2541132" y="9685444"/>
            <a:ext cx="4786629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Technology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.,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Ltd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•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CHINA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</a:t>
            </a:r>
            <a:r>
              <a:rPr sz="1700" kern="0" spc="3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</a:t>
            </a:r>
            <a:endParaRPr lang="en-US" altLang="en-US" sz="1700" baseline="-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64514" y="547750"/>
            <a:ext cx="2880360" cy="2161032"/>
          </a:xfrm>
          <a:prstGeom prst="rect">
            <a:avLst/>
          </a:prstGeom>
        </p:spPr>
      </p:pic>
      <p:pic>
        <p:nvPicPr>
          <p:cNvPr id="274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82490" y="547750"/>
            <a:ext cx="2880360" cy="2161032"/>
          </a:xfrm>
          <a:prstGeom prst="rect">
            <a:avLst/>
          </a:prstGeom>
        </p:spPr>
      </p:pic>
      <p:pic>
        <p:nvPicPr>
          <p:cNvPr id="276" name="picture 2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17898" y="6598029"/>
            <a:ext cx="2880360" cy="2161032"/>
          </a:xfrm>
          <a:prstGeom prst="rect">
            <a:avLst/>
          </a:prstGeom>
        </p:spPr>
      </p:pic>
      <p:pic>
        <p:nvPicPr>
          <p:cNvPr id="278" name="picture 2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3450" y="6598029"/>
            <a:ext cx="2880360" cy="2161032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61466" y="3498215"/>
            <a:ext cx="2880359" cy="2161031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135246" y="3498215"/>
            <a:ext cx="2880359" cy="2161031"/>
          </a:xfrm>
          <a:prstGeom prst="rect">
            <a:avLst/>
          </a:prstGeom>
        </p:spPr>
      </p:pic>
      <p:sp>
        <p:nvSpPr>
          <p:cNvPr id="284" name="textbox 284"/>
          <p:cNvSpPr/>
          <p:nvPr/>
        </p:nvSpPr>
        <p:spPr>
          <a:xfrm>
            <a:off x="449204" y="9679341"/>
            <a:ext cx="4823459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CHINA</a:t>
            </a:r>
            <a:endParaRPr lang="en-US" altLang="en-US" sz="900" dirty="0"/>
          </a:p>
        </p:txBody>
      </p:sp>
      <p:sp>
        <p:nvSpPr>
          <p:cNvPr id="286" name="textbox 286"/>
          <p:cNvSpPr/>
          <p:nvPr/>
        </p:nvSpPr>
        <p:spPr>
          <a:xfrm>
            <a:off x="4004314" y="8876942"/>
            <a:ext cx="324103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cabinet on top,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located the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position with two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pins.</a:t>
            </a:r>
            <a:endParaRPr lang="en-US" altLang="en-US" sz="1100" dirty="0"/>
          </a:p>
        </p:txBody>
      </p:sp>
      <p:sp>
        <p:nvSpPr>
          <p:cNvPr id="288" name="textbox 288"/>
          <p:cNvSpPr/>
          <p:nvPr/>
        </p:nvSpPr>
        <p:spPr>
          <a:xfrm>
            <a:off x="404166" y="5867042"/>
            <a:ext cx="318135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4) Connect two cabinets toge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ther with screws from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side</a:t>
            </a:r>
            <a:endParaRPr lang="en-US" altLang="en-US" sz="1100" dirty="0"/>
          </a:p>
        </p:txBody>
      </p:sp>
      <p:sp>
        <p:nvSpPr>
          <p:cNvPr id="290" name="textbox 290"/>
          <p:cNvSpPr/>
          <p:nvPr/>
        </p:nvSpPr>
        <p:spPr>
          <a:xfrm>
            <a:off x="376793" y="2857142"/>
            <a:ext cx="284289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the connecting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 and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M8*95 screw firs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</a:t>
            </a:r>
            <a:endParaRPr lang="en-US" altLang="en-US" sz="1100" dirty="0"/>
          </a:p>
        </p:txBody>
      </p:sp>
      <p:sp>
        <p:nvSpPr>
          <p:cNvPr id="292" name="textbox 292"/>
          <p:cNvSpPr/>
          <p:nvPr/>
        </p:nvSpPr>
        <p:spPr>
          <a:xfrm>
            <a:off x="376232" y="8876942"/>
            <a:ext cx="232092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6)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Fix the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nuts, tighten cabinets together</a:t>
            </a:r>
            <a:endParaRPr lang="en-US" altLang="en-US" sz="1100" dirty="0"/>
          </a:p>
        </p:txBody>
      </p:sp>
      <p:sp>
        <p:nvSpPr>
          <p:cNvPr id="294" name="textbox 294"/>
          <p:cNvSpPr/>
          <p:nvPr/>
        </p:nvSpPr>
        <p:spPr>
          <a:xfrm>
            <a:off x="4147851" y="2857142"/>
            <a:ext cx="212852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Fix the screw with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Hex Wrench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M8</a:t>
            </a:r>
            <a:endParaRPr lang="en-US" altLang="en-US" sz="1100" dirty="0"/>
          </a:p>
        </p:txBody>
      </p:sp>
      <p:sp>
        <p:nvSpPr>
          <p:cNvPr id="296" name="textbox 296"/>
          <p:cNvSpPr/>
          <p:nvPr/>
        </p:nvSpPr>
        <p:spPr>
          <a:xfrm>
            <a:off x="4135519" y="5867042"/>
            <a:ext cx="147573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through the screws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89526" y="508126"/>
            <a:ext cx="2880360" cy="2161032"/>
          </a:xfrm>
          <a:prstGeom prst="rect">
            <a:avLst/>
          </a:prstGeom>
        </p:spPr>
      </p:pic>
      <p:pic>
        <p:nvPicPr>
          <p:cNvPr id="300" name="picture 3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2886" y="508126"/>
            <a:ext cx="2880359" cy="2161032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37710" y="3329051"/>
            <a:ext cx="2880360" cy="2161032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87190" y="6374002"/>
            <a:ext cx="2880360" cy="2161032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16686" y="3329051"/>
            <a:ext cx="2880359" cy="2161032"/>
          </a:xfrm>
          <a:prstGeom prst="rect">
            <a:avLst/>
          </a:prstGeom>
        </p:spPr>
      </p:pic>
      <p:pic>
        <p:nvPicPr>
          <p:cNvPr id="308" name="picture 3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19734" y="6148345"/>
            <a:ext cx="2051304" cy="2634262"/>
          </a:xfrm>
          <a:prstGeom prst="rect">
            <a:avLst/>
          </a:prstGeom>
        </p:spPr>
      </p:pic>
      <p:sp>
        <p:nvSpPr>
          <p:cNvPr id="310" name="textbox 310"/>
          <p:cNvSpPr/>
          <p:nvPr/>
        </p:nvSpPr>
        <p:spPr>
          <a:xfrm>
            <a:off x="2541132" y="9685444"/>
            <a:ext cx="4786629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 • SHENZHEN,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INA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              </a:t>
            </a:r>
            <a:r>
              <a:rPr sz="1700" kern="0" spc="3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21</a:t>
            </a:r>
            <a:endParaRPr lang="en-US" altLang="en-US" sz="1700" baseline="-3000" dirty="0"/>
          </a:p>
        </p:txBody>
      </p:sp>
      <p:sp>
        <p:nvSpPr>
          <p:cNvPr id="312" name="textbox 312"/>
          <p:cNvSpPr/>
          <p:nvPr/>
        </p:nvSpPr>
        <p:spPr>
          <a:xfrm>
            <a:off x="3919372" y="2887622"/>
            <a:ext cx="358330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9)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 the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screw to the connection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 with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hex wrench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M8.</a:t>
            </a:r>
            <a:endParaRPr lang="en-US" altLang="en-US" sz="1100" dirty="0"/>
          </a:p>
        </p:txBody>
      </p:sp>
      <p:sp>
        <p:nvSpPr>
          <p:cNvPr id="314" name="textbox 314"/>
          <p:cNvSpPr/>
          <p:nvPr/>
        </p:nvSpPr>
        <p:spPr>
          <a:xfrm>
            <a:off x="3669642" y="8907422"/>
            <a:ext cx="267398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13) Take cables out from the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bottom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of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binet</a:t>
            </a:r>
            <a:endParaRPr lang="en-US" altLang="en-US" sz="1100" dirty="0"/>
          </a:p>
        </p:txBody>
      </p:sp>
      <p:sp>
        <p:nvSpPr>
          <p:cNvPr id="316" name="textbox 316"/>
          <p:cNvSpPr/>
          <p:nvPr/>
        </p:nvSpPr>
        <p:spPr>
          <a:xfrm>
            <a:off x="412867" y="5696354"/>
            <a:ext cx="240728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 t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wo cabinets together with screw</a:t>
            </a:r>
            <a:endParaRPr lang="en-US" altLang="en-US" sz="1100" dirty="0"/>
          </a:p>
        </p:txBody>
      </p:sp>
      <p:sp>
        <p:nvSpPr>
          <p:cNvPr id="318" name="textbox 318"/>
          <p:cNvSpPr/>
          <p:nvPr/>
        </p:nvSpPr>
        <p:spPr>
          <a:xfrm>
            <a:off x="380863" y="8907422"/>
            <a:ext cx="200913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12)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Finish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installation of 4 cabinets.</a:t>
            </a:r>
            <a:endParaRPr lang="en-US" altLang="en-US" sz="1100" dirty="0"/>
          </a:p>
        </p:txBody>
      </p:sp>
      <p:sp>
        <p:nvSpPr>
          <p:cNvPr id="320" name="textbox 320"/>
          <p:cNvSpPr/>
          <p:nvPr/>
        </p:nvSpPr>
        <p:spPr>
          <a:xfrm>
            <a:off x="374548" y="2887622"/>
            <a:ext cx="173355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8) Then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the cabinet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down.</a:t>
            </a:r>
            <a:endParaRPr lang="en-US" altLang="en-US" sz="1100" dirty="0"/>
          </a:p>
        </p:txBody>
      </p:sp>
      <p:sp>
        <p:nvSpPr>
          <p:cNvPr id="322" name="textbox 322"/>
          <p:cNvSpPr/>
          <p:nvPr/>
        </p:nvSpPr>
        <p:spPr>
          <a:xfrm>
            <a:off x="4006458" y="5696354"/>
            <a:ext cx="152526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11) Tighten screw with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ut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/>
          <p:nvPr/>
        </p:nvSpPr>
        <p:spPr>
          <a:xfrm>
            <a:off x="445592" y="485622"/>
            <a:ext cx="6927215" cy="65227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22860" algn="l" rtl="0" eaLnBrk="0">
              <a:lnSpc>
                <a:spcPct val="85000"/>
              </a:lnSpc>
            </a:pPr>
            <a:r>
              <a:rPr sz="1700" b="1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7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b="1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INFORM ATI</a:t>
            </a:r>
            <a:r>
              <a:rPr sz="1700" b="1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700" dirty="0"/>
          </a:p>
          <a:p>
            <a:pPr algn="l" rtl="0" eaLnBrk="0">
              <a:lnSpc>
                <a:spcPct val="134000"/>
              </a:lnSpc>
            </a:pPr>
            <a:endParaRPr lang="en-US" altLang="en-US" sz="1000" dirty="0"/>
          </a:p>
          <a:p>
            <a:pPr marL="22225" algn="l" rtl="0" eaLnBrk="0">
              <a:lnSpc>
                <a:spcPct val="81000"/>
              </a:lnSpc>
              <a:spcBef>
                <a:spcPts val="370"/>
              </a:spcBef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INTRODUCTION</a:t>
            </a:r>
            <a:endParaRPr lang="en-US" altLang="en-US" sz="1200" dirty="0"/>
          </a:p>
          <a:p>
            <a:pPr marL="14605" indent="8890" algn="l" rtl="0" eaLnBrk="0">
              <a:lnSpc>
                <a:spcPct val="133000"/>
              </a:lnSpc>
              <a:spcBef>
                <a:spcPts val="64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Please read and understand the instructions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this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manual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carefully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thoroughly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attempting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operate this device. These instructions contain importan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safety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information.</a:t>
            </a:r>
            <a:endParaRPr lang="en-US" altLang="en-US" sz="1200" dirty="0"/>
          </a:p>
          <a:p>
            <a:pPr marL="12700" indent="10795" algn="l" rtl="0" eaLnBrk="0">
              <a:lnSpc>
                <a:spcPct val="144000"/>
              </a:lnSpc>
              <a:spcBef>
                <a:spcPts val="1110"/>
              </a:spcBef>
            </a:pP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 Series</a:t>
            </a:r>
            <a:r>
              <a:rPr sz="1200" kern="0" spc="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Video</a:t>
            </a:r>
            <a:r>
              <a:rPr sz="1200" kern="0" spc="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 off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 the</a:t>
            </a:r>
            <a:r>
              <a:rPr sz="1200" kern="0" spc="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highest quality</a:t>
            </a:r>
            <a:r>
              <a:rPr sz="1200" kern="0" spc="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200" kern="0" spc="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binning using 3-in-1</a:t>
            </a:r>
            <a:r>
              <a:rPr sz="1200" kern="0" spc="10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RGB</a:t>
            </a:r>
            <a:r>
              <a:rPr sz="1200" kern="0" spc="5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SMD LEDs,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200" kern="0" spc="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1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brightness</a:t>
            </a:r>
            <a:r>
              <a:rPr sz="1200" kern="0" spc="1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up</a:t>
            </a:r>
            <a:r>
              <a:rPr sz="1200" kern="0" spc="14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1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10,000</a:t>
            </a:r>
            <a:r>
              <a:rPr sz="1200" kern="0" spc="13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NITS.</a:t>
            </a:r>
            <a:r>
              <a:rPr sz="1200" kern="0" spc="1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Otherwise,</a:t>
            </a:r>
            <a:r>
              <a:rPr sz="1200" kern="0" spc="15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200" kern="0" spc="1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models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</a:t>
            </a:r>
            <a:r>
              <a:rPr sz="1200" kern="0" spc="17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individual</a:t>
            </a:r>
            <a:r>
              <a:rPr sz="1200" kern="0" spc="1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modules</a:t>
            </a:r>
            <a:r>
              <a:rPr sz="1200" kern="0" spc="13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</a:t>
            </a:r>
            <a:r>
              <a:rPr sz="1200" kern="0" spc="-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200" kern="0" spc="13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quick</a:t>
            </a:r>
            <a:r>
              <a:rPr sz="1200" kern="0" spc="16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easy</a:t>
            </a:r>
            <a:r>
              <a:rPr sz="1200" kern="0" spc="24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front</a:t>
            </a:r>
            <a:r>
              <a:rPr sz="1200" kern="0" spc="30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 rear</a:t>
            </a:r>
            <a:r>
              <a:rPr sz="1200" kern="0" spc="27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accessible</a:t>
            </a:r>
            <a:r>
              <a:rPr sz="1200" kern="0" spc="2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servicing;</a:t>
            </a:r>
            <a:r>
              <a:rPr sz="1200" kern="0" spc="30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 built</a:t>
            </a:r>
            <a:r>
              <a:rPr sz="1200" kern="0" spc="3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200" kern="0" spc="26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same</a:t>
            </a:r>
            <a:r>
              <a:rPr sz="1200" kern="0" spc="27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frame,</a:t>
            </a:r>
            <a:r>
              <a:rPr sz="1200" kern="0" spc="26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which</a:t>
            </a:r>
            <a:r>
              <a:rPr sz="1200" kern="0" spc="3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allows  panels</a:t>
            </a:r>
            <a:r>
              <a:rPr sz="1200" kern="0" spc="25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different</a:t>
            </a:r>
            <a:r>
              <a:rPr sz="1200" kern="0" spc="25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resolutions</a:t>
            </a:r>
            <a:r>
              <a:rPr sz="1200" kern="0" spc="13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200" kern="0" spc="1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used</a:t>
            </a:r>
            <a:r>
              <a:rPr sz="1200" kern="0" spc="1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together.</a:t>
            </a:r>
            <a:r>
              <a:rPr sz="1200" kern="0" spc="2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200" kern="0" spc="16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addition,</a:t>
            </a:r>
            <a:r>
              <a:rPr sz="1200" kern="0" spc="14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</a:t>
            </a:r>
            <a:r>
              <a:rPr sz="1200" kern="0" spc="16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Series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200" kern="0" spc="1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model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has  position  pin  located</a:t>
            </a:r>
            <a:r>
              <a:rPr sz="1200" kern="0" spc="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  the</a:t>
            </a:r>
            <a:r>
              <a:rPr sz="1200" kern="0" spc="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top</a:t>
            </a:r>
            <a:r>
              <a:rPr sz="1200" kern="0" spc="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allow</a:t>
            </a:r>
            <a:r>
              <a:rPr sz="1200" kern="0" spc="4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users</a:t>
            </a:r>
            <a:r>
              <a:rPr sz="1200" kern="0" spc="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 temp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orarily  connect  two  panels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correctly.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Finally,there are  additional handles helping</a:t>
            </a:r>
            <a:r>
              <a:rPr sz="1200" kern="0" spc="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user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lift</a:t>
            </a:r>
            <a:r>
              <a:rPr sz="1200" kern="0" spc="7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up the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cabinet.</a:t>
            </a:r>
            <a:endParaRPr lang="en-US" altLang="en-US" sz="1200" dirty="0"/>
          </a:p>
          <a:p>
            <a:pPr marL="17145" indent="-1905" algn="l" rtl="0" eaLnBrk="0">
              <a:lnSpc>
                <a:spcPct val="133000"/>
              </a:lnSpc>
              <a:spcBef>
                <a:spcPts val="1055"/>
              </a:spcBef>
            </a:pP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</a:t>
            </a:r>
            <a:r>
              <a:rPr sz="1200" kern="0" spc="16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Series</a:t>
            </a:r>
            <a:r>
              <a:rPr sz="1200" kern="0" spc="1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200" kern="0" spc="1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200" kern="0" spc="14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connections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include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PowerLock</a:t>
            </a:r>
            <a:r>
              <a:rPr sz="1200" kern="0" spc="20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In/Out</a:t>
            </a:r>
            <a:r>
              <a:rPr sz="1200" kern="0" spc="16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DataLock</a:t>
            </a:r>
            <a:r>
              <a:rPr sz="1200" kern="0" spc="2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In/Out</a:t>
            </a:r>
            <a:r>
              <a:rPr sz="1200" kern="0" spc="-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14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</a:t>
            </a:r>
            <a:r>
              <a:rPr sz="1200" kern="0" spc="2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built-in</a:t>
            </a:r>
            <a:r>
              <a:rPr sz="1200" kern="0" spc="24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Novastar</a:t>
            </a:r>
            <a:r>
              <a:rPr sz="1200" kern="0" spc="13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A5s</a:t>
            </a:r>
            <a:r>
              <a:rPr sz="1200" kern="0" spc="2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receiving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card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200" kern="0" spc="15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</a:t>
            </a:r>
            <a:r>
              <a:rPr sz="1200" kern="0" spc="17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optional</a:t>
            </a:r>
            <a:r>
              <a:rPr sz="1200" kern="0" spc="15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wooden</a:t>
            </a:r>
            <a:r>
              <a:rPr sz="1200" kern="0" spc="1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Case</a:t>
            </a:r>
            <a:r>
              <a:rPr sz="1200" kern="0" spc="2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(purchased</a:t>
            </a:r>
            <a:r>
              <a:rPr sz="1200" kern="0" spc="17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separately)</a:t>
            </a:r>
            <a:endParaRPr lang="en-US" altLang="en-US" sz="1200" dirty="0"/>
          </a:p>
          <a:p>
            <a:pPr marL="17780" algn="l" rtl="0" eaLnBrk="0">
              <a:lnSpc>
                <a:spcPts val="1635"/>
              </a:lnSpc>
              <a:spcBef>
                <a:spcPts val="490"/>
              </a:spcBef>
            </a:pP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 carry up t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200" kern="0" spc="1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1x</a:t>
            </a:r>
            <a:r>
              <a:rPr sz="1200" kern="0" spc="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 Series LED Video Panels</a:t>
            </a:r>
            <a:r>
              <a:rPr sz="1200" kern="0" spc="2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6x</a:t>
            </a:r>
            <a:r>
              <a:rPr sz="1200" kern="0" spc="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Series</a:t>
            </a:r>
            <a:r>
              <a:rPr sz="1200" kern="0" spc="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Video</a:t>
            </a:r>
            <a:r>
              <a:rPr sz="1200" kern="0" spc="7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Panels.</a:t>
            </a:r>
            <a:endParaRPr lang="en-US" altLang="en-US" sz="1200" dirty="0"/>
          </a:p>
          <a:p>
            <a:pPr marL="17780" indent="6350" algn="l" rtl="0" eaLnBrk="0">
              <a:lnSpc>
                <a:spcPct val="133000"/>
              </a:lnSpc>
              <a:spcBef>
                <a:spcPts val="1115"/>
              </a:spcBef>
            </a:pP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 offers full packages with video processors, soft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ware, cabling,and</a:t>
            </a:r>
            <a:r>
              <a:rPr sz="1200" kern="0" spc="6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modules so that</a:t>
            </a:r>
            <a:r>
              <a:rPr sz="1200" kern="0" spc="4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</a:t>
            </a:r>
            <a:r>
              <a:rPr sz="1200" kern="0" spc="9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everything you</a:t>
            </a:r>
            <a:r>
              <a:rPr sz="1200" kern="0" spc="8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need t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 get up and</a:t>
            </a:r>
            <a:r>
              <a:rPr sz="1200" kern="0" spc="7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running.</a:t>
            </a:r>
            <a:endParaRPr lang="en-US" altLang="en-US" sz="1200" dirty="0"/>
          </a:p>
          <a:p>
            <a:pPr algn="l" rtl="0" eaLnBrk="0">
              <a:lnSpc>
                <a:spcPct val="139000"/>
              </a:lnSpc>
            </a:pPr>
            <a:endParaRPr lang="en-US" altLang="en-US" sz="1000" dirty="0"/>
          </a:p>
          <a:p>
            <a:pPr marL="22860" algn="l" rtl="0" eaLnBrk="0">
              <a:lnSpc>
                <a:spcPct val="81000"/>
              </a:lnSpc>
              <a:spcBef>
                <a:spcPts val="365"/>
              </a:spcBef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UNPACKING</a:t>
            </a:r>
            <a:endParaRPr lang="en-US" altLang="en-US" sz="1200" dirty="0"/>
          </a:p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16510" indent="6985" algn="l" rtl="0" eaLnBrk="0">
              <a:lnSpc>
                <a:spcPct val="144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  Platinum  LED  Video  Pa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nel  has  been  thoroughly  tested  and  has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been  shipped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perfect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operating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condition.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Carefully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check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shipping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carton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occurred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during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shipping.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  the  carton  is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damaged,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carefully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spect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device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damage,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accessories necessary to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 and operat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device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arrived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intact.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event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has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been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found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missing,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please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contact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customer</a:t>
            </a:r>
            <a:r>
              <a:rPr sz="12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support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team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further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instructions.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Please do not discard the shipping carton in the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trash.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ase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recycle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whenever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possible.</a:t>
            </a:r>
            <a:endParaRPr lang="en-US" altLang="en-US" sz="1200" dirty="0"/>
          </a:p>
        </p:txBody>
      </p:sp>
      <p:sp>
        <p:nvSpPr>
          <p:cNvPr id="16" name="textbox 16"/>
          <p:cNvSpPr/>
          <p:nvPr/>
        </p:nvSpPr>
        <p:spPr>
          <a:xfrm>
            <a:off x="446959" y="9679341"/>
            <a:ext cx="4826000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CHINA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30090" y="620902"/>
            <a:ext cx="2880360" cy="2161032"/>
          </a:xfrm>
          <a:prstGeom prst="rect">
            <a:avLst/>
          </a:prstGeom>
        </p:spPr>
      </p:pic>
      <p:pic>
        <p:nvPicPr>
          <p:cNvPr id="326" name="picture 3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4494" y="620902"/>
            <a:ext cx="2880360" cy="2161032"/>
          </a:xfrm>
          <a:prstGeom prst="rect">
            <a:avLst/>
          </a:prstGeom>
        </p:spPr>
      </p:pic>
      <p:pic>
        <p:nvPicPr>
          <p:cNvPr id="328" name="picture 3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4870" y="3414394"/>
            <a:ext cx="2880360" cy="2161032"/>
          </a:xfrm>
          <a:prstGeom prst="rect">
            <a:avLst/>
          </a:prstGeom>
        </p:spPr>
      </p:pic>
      <p:pic>
        <p:nvPicPr>
          <p:cNvPr id="330" name="picture 3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013326" y="6543166"/>
            <a:ext cx="2639567" cy="1979676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90778" y="6543166"/>
            <a:ext cx="2537460" cy="1979676"/>
          </a:xfrm>
          <a:prstGeom prst="rect">
            <a:avLst/>
          </a:prstGeom>
        </p:spPr>
      </p:pic>
      <p:pic>
        <p:nvPicPr>
          <p:cNvPr id="334" name="picture 3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378324" y="3596102"/>
            <a:ext cx="1936241" cy="1687800"/>
          </a:xfrm>
          <a:prstGeom prst="rect">
            <a:avLst/>
          </a:prstGeom>
        </p:spPr>
      </p:pic>
      <p:sp>
        <p:nvSpPr>
          <p:cNvPr id="336" name="textbox 336"/>
          <p:cNvSpPr/>
          <p:nvPr/>
        </p:nvSpPr>
        <p:spPr>
          <a:xfrm>
            <a:off x="449204" y="9679341"/>
            <a:ext cx="4823459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22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CHINA</a:t>
            </a:r>
            <a:endParaRPr lang="en-US" altLang="en-US" sz="900" dirty="0"/>
          </a:p>
        </p:txBody>
      </p:sp>
      <p:sp>
        <p:nvSpPr>
          <p:cNvPr id="338" name="textbox 338"/>
          <p:cNvSpPr/>
          <p:nvPr/>
        </p:nvSpPr>
        <p:spPr>
          <a:xfrm>
            <a:off x="3889111" y="5696354"/>
            <a:ext cx="321627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17) Connect the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plates and screws for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side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of the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screen.</a:t>
            </a:r>
            <a:endParaRPr lang="en-US" altLang="en-US" sz="1100" dirty="0"/>
          </a:p>
        </p:txBody>
      </p:sp>
      <p:sp>
        <p:nvSpPr>
          <p:cNvPr id="340" name="textbox 340"/>
          <p:cNvSpPr/>
          <p:nvPr/>
        </p:nvSpPr>
        <p:spPr>
          <a:xfrm>
            <a:off x="380863" y="8706254"/>
            <a:ext cx="268287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18)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Fix the connecting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plates from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left side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altLang="en-US" sz="1100" dirty="0"/>
          </a:p>
        </p:txBody>
      </p:sp>
      <p:sp>
        <p:nvSpPr>
          <p:cNvPr id="342" name="textbox 342"/>
          <p:cNvSpPr/>
          <p:nvPr/>
        </p:nvSpPr>
        <p:spPr>
          <a:xfrm>
            <a:off x="380863" y="2887622"/>
            <a:ext cx="246252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14) Go throu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gh the cables from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cabinet</a:t>
            </a:r>
            <a:endParaRPr lang="en-US" altLang="en-US" sz="1100" dirty="0"/>
          </a:p>
        </p:txBody>
      </p:sp>
      <p:sp>
        <p:nvSpPr>
          <p:cNvPr id="344" name="textbox 344"/>
          <p:cNvSpPr/>
          <p:nvPr/>
        </p:nvSpPr>
        <p:spPr>
          <a:xfrm>
            <a:off x="3869299" y="8706254"/>
            <a:ext cx="213677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19)  Fix the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screws for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side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es.</a:t>
            </a:r>
            <a:endParaRPr lang="en-US" altLang="en-US" sz="1100" dirty="0"/>
          </a:p>
        </p:txBody>
      </p:sp>
      <p:sp>
        <p:nvSpPr>
          <p:cNvPr id="346" name="textbox 346"/>
          <p:cNvSpPr/>
          <p:nvPr/>
        </p:nvSpPr>
        <p:spPr>
          <a:xfrm>
            <a:off x="3997302" y="2887622"/>
            <a:ext cx="160781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15) Connect cables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together</a:t>
            </a:r>
            <a:endParaRPr lang="en-US" altLang="en-US" sz="1100" dirty="0"/>
          </a:p>
        </p:txBody>
      </p:sp>
      <p:sp>
        <p:nvSpPr>
          <p:cNvPr id="348" name="textbox 348"/>
          <p:cNvSpPr/>
          <p:nvPr/>
        </p:nvSpPr>
        <p:spPr>
          <a:xfrm>
            <a:off x="380863" y="5696354"/>
            <a:ext cx="137668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algn="r" rtl="0" eaLnBrk="0">
              <a:lnSpc>
                <a:spcPct val="79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16)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 the cable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cover.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3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42099" y="3068446"/>
            <a:ext cx="2802463" cy="2520696"/>
          </a:xfrm>
          <a:prstGeom prst="rect">
            <a:avLst/>
          </a:prstGeom>
        </p:spPr>
      </p:pic>
      <p:pic>
        <p:nvPicPr>
          <p:cNvPr id="352" name="picture 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65498" y="402969"/>
            <a:ext cx="2880360" cy="2161032"/>
          </a:xfrm>
          <a:prstGeom prst="rect">
            <a:avLst/>
          </a:prstGeom>
        </p:spPr>
      </p:pic>
      <p:pic>
        <p:nvPicPr>
          <p:cNvPr id="354" name="picture 3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3930" y="3429634"/>
            <a:ext cx="2880359" cy="2161032"/>
          </a:xfrm>
          <a:prstGeom prst="rect">
            <a:avLst/>
          </a:prstGeom>
        </p:spPr>
      </p:pic>
      <p:pic>
        <p:nvPicPr>
          <p:cNvPr id="356" name="picture 3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04494" y="6421247"/>
            <a:ext cx="2829827" cy="2161032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9234" y="582802"/>
            <a:ext cx="1614040" cy="1979676"/>
          </a:xfrm>
          <a:prstGeom prst="rect">
            <a:avLst/>
          </a:prstGeom>
        </p:spPr>
      </p:pic>
      <p:sp>
        <p:nvSpPr>
          <p:cNvPr id="360" name="textbox 360"/>
          <p:cNvSpPr/>
          <p:nvPr/>
        </p:nvSpPr>
        <p:spPr>
          <a:xfrm>
            <a:off x="2541132" y="9685444"/>
            <a:ext cx="4786629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 • SHENZHEN,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INA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              </a:t>
            </a:r>
            <a:r>
              <a:rPr sz="1700" kern="0" spc="3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23</a:t>
            </a:r>
            <a:endParaRPr lang="en-US" altLang="en-US" sz="1700" baseline="-3000" dirty="0"/>
          </a:p>
        </p:txBody>
      </p:sp>
      <p:sp>
        <p:nvSpPr>
          <p:cNvPr id="362" name="textbox 362"/>
          <p:cNvSpPr/>
          <p:nvPr/>
        </p:nvSpPr>
        <p:spPr>
          <a:xfrm>
            <a:off x="376793" y="8800742"/>
            <a:ext cx="268351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24)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 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 with T-type Allen Wrench.</a:t>
            </a:r>
            <a:endParaRPr lang="en-US" altLang="en-US" sz="1100" dirty="0"/>
          </a:p>
        </p:txBody>
      </p:sp>
      <p:sp>
        <p:nvSpPr>
          <p:cNvPr id="364" name="textbox 364"/>
          <p:cNvSpPr/>
          <p:nvPr/>
        </p:nvSpPr>
        <p:spPr>
          <a:xfrm>
            <a:off x="4011533" y="5828942"/>
            <a:ext cx="212725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23)  Install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modules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onto the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cabinet.</a:t>
            </a:r>
            <a:endParaRPr lang="en-US" altLang="en-US" sz="1100" dirty="0"/>
          </a:p>
        </p:txBody>
      </p:sp>
      <p:sp>
        <p:nvSpPr>
          <p:cNvPr id="366" name="textbox 366"/>
          <p:cNvSpPr/>
          <p:nvPr/>
        </p:nvSpPr>
        <p:spPr>
          <a:xfrm>
            <a:off x="376793" y="2659022"/>
            <a:ext cx="154051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it together tigh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tly.</a:t>
            </a:r>
            <a:endParaRPr lang="en-US" altLang="en-US" sz="1100" dirty="0"/>
          </a:p>
        </p:txBody>
      </p:sp>
      <p:sp>
        <p:nvSpPr>
          <p:cNvPr id="368" name="textbox 368"/>
          <p:cNvSpPr/>
          <p:nvPr/>
        </p:nvSpPr>
        <p:spPr>
          <a:xfrm>
            <a:off x="3886552" y="2659022"/>
            <a:ext cx="140716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21)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the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module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back</a:t>
            </a:r>
            <a:endParaRPr lang="en-US" altLang="en-US" sz="1100" dirty="0"/>
          </a:p>
        </p:txBody>
      </p:sp>
      <p:sp>
        <p:nvSpPr>
          <p:cNvPr id="370" name="textbox 370"/>
          <p:cNvSpPr/>
          <p:nvPr/>
        </p:nvSpPr>
        <p:spPr>
          <a:xfrm>
            <a:off x="376793" y="5828942"/>
            <a:ext cx="134683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22)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th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 safety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rope.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3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4702" y="6843394"/>
            <a:ext cx="2880360" cy="2161032"/>
          </a:xfrm>
          <a:prstGeom prst="rect">
            <a:avLst/>
          </a:prstGeom>
        </p:spPr>
      </p:pic>
      <p:pic>
        <p:nvPicPr>
          <p:cNvPr id="374" name="picture 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62678" y="6843394"/>
            <a:ext cx="2880360" cy="2161032"/>
          </a:xfrm>
          <a:prstGeom prst="rect">
            <a:avLst/>
          </a:prstGeom>
        </p:spPr>
      </p:pic>
      <p:pic>
        <p:nvPicPr>
          <p:cNvPr id="376" name="picture 3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98042" y="3883786"/>
            <a:ext cx="2880359" cy="2159507"/>
          </a:xfrm>
          <a:prstGeom prst="rect">
            <a:avLst/>
          </a:prstGeom>
        </p:spPr>
      </p:pic>
      <p:pic>
        <p:nvPicPr>
          <p:cNvPr id="378" name="picture 3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34329" y="3882262"/>
            <a:ext cx="2678229" cy="2161032"/>
          </a:xfrm>
          <a:prstGeom prst="rect">
            <a:avLst/>
          </a:prstGeom>
        </p:spPr>
      </p:pic>
      <p:pic>
        <p:nvPicPr>
          <p:cNvPr id="380" name="picture 3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237354" y="1166494"/>
            <a:ext cx="2053539" cy="2108992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41298" y="1166494"/>
            <a:ext cx="1554480" cy="2159507"/>
          </a:xfrm>
          <a:prstGeom prst="rect">
            <a:avLst/>
          </a:prstGeom>
        </p:spPr>
      </p:pic>
      <p:sp>
        <p:nvSpPr>
          <p:cNvPr id="384" name="textbox 384"/>
          <p:cNvSpPr/>
          <p:nvPr/>
        </p:nvSpPr>
        <p:spPr>
          <a:xfrm>
            <a:off x="368934" y="562424"/>
            <a:ext cx="5480050" cy="4933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algn="r" rtl="0" eaLnBrk="0">
              <a:lnSpc>
                <a:spcPct val="82000"/>
              </a:lnSpc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Installation type 3: 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Totally Rear installation</a:t>
            </a:r>
            <a:endParaRPr lang="en-US" altLang="en-US" sz="1500" dirty="0"/>
          </a:p>
          <a:p>
            <a:pPr algn="l" rtl="0" eaLnBrk="0">
              <a:lnSpc>
                <a:spcPct val="118000"/>
              </a:lnSpc>
            </a:pPr>
            <a:endParaRPr lang="en-US" altLang="en-US" sz="400" dirty="0"/>
          </a:p>
          <a:p>
            <a:pPr marL="12700" algn="l" rtl="0" eaLnBrk="0">
              <a:lnSpc>
                <a:spcPts val="1635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Application: there is space for rear installation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se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rvice</a:t>
            </a:r>
            <a:endParaRPr lang="en-US" altLang="en-US" sz="1200" dirty="0"/>
          </a:p>
        </p:txBody>
      </p:sp>
      <p:sp>
        <p:nvSpPr>
          <p:cNvPr id="386" name="textbox 386"/>
          <p:cNvSpPr/>
          <p:nvPr/>
        </p:nvSpPr>
        <p:spPr>
          <a:xfrm>
            <a:off x="375951" y="6226693"/>
            <a:ext cx="3238500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69545" indent="-156845" algn="l" rtl="0" eaLnBrk="0">
              <a:lnSpc>
                <a:spcPct val="9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3)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 th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 connecting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 to the cabinet with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M10*75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screw from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back.</a:t>
            </a:r>
            <a:endParaRPr lang="en-US" altLang="en-US" sz="1100" dirty="0"/>
          </a:p>
        </p:txBody>
      </p:sp>
      <p:sp>
        <p:nvSpPr>
          <p:cNvPr id="388" name="textbox 388"/>
          <p:cNvSpPr/>
          <p:nvPr/>
        </p:nvSpPr>
        <p:spPr>
          <a:xfrm>
            <a:off x="449204" y="9679341"/>
            <a:ext cx="4823459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24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CHINA</a:t>
            </a:r>
            <a:endParaRPr lang="en-US" altLang="en-US" sz="900" dirty="0"/>
          </a:p>
        </p:txBody>
      </p:sp>
      <p:sp>
        <p:nvSpPr>
          <p:cNvPr id="390" name="textbox 390"/>
          <p:cNvSpPr/>
          <p:nvPr/>
        </p:nvSpPr>
        <p:spPr>
          <a:xfrm>
            <a:off x="375811" y="9198493"/>
            <a:ext cx="305371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5) Connect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left and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right cabinets with screw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and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nut.</a:t>
            </a:r>
            <a:endParaRPr lang="en-US" altLang="en-US" sz="1100" dirty="0"/>
          </a:p>
        </p:txBody>
      </p:sp>
      <p:sp>
        <p:nvSpPr>
          <p:cNvPr id="392" name="textbox 392"/>
          <p:cNvSpPr/>
          <p:nvPr/>
        </p:nvSpPr>
        <p:spPr>
          <a:xfrm>
            <a:off x="380863" y="3451502"/>
            <a:ext cx="280606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Prepare the structure and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the first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cabinet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altLang="en-US" sz="1100" dirty="0"/>
          </a:p>
        </p:txBody>
      </p:sp>
      <p:sp>
        <p:nvSpPr>
          <p:cNvPr id="394" name="textbox 394"/>
          <p:cNvSpPr/>
          <p:nvPr/>
        </p:nvSpPr>
        <p:spPr>
          <a:xfrm>
            <a:off x="4148621" y="6226693"/>
            <a:ext cx="272796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4)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 two cabinets onto the steel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square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pipe.</a:t>
            </a:r>
            <a:endParaRPr lang="en-US" altLang="en-US" sz="1100" dirty="0"/>
          </a:p>
        </p:txBody>
      </p:sp>
      <p:sp>
        <p:nvSpPr>
          <p:cNvPr id="396" name="textbox 396"/>
          <p:cNvSpPr/>
          <p:nvPr/>
        </p:nvSpPr>
        <p:spPr>
          <a:xfrm>
            <a:off x="4137451" y="9198493"/>
            <a:ext cx="218440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6)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the screw through 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cabinets.</a:t>
            </a:r>
            <a:endParaRPr lang="en-US" altLang="en-US" sz="1100" dirty="0"/>
          </a:p>
        </p:txBody>
      </p:sp>
      <p:sp>
        <p:nvSpPr>
          <p:cNvPr id="398" name="textbox 398"/>
          <p:cNvSpPr/>
          <p:nvPr/>
        </p:nvSpPr>
        <p:spPr>
          <a:xfrm>
            <a:off x="4179173" y="3451502"/>
            <a:ext cx="186690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2)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two cabinet together first.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9734" y="655954"/>
            <a:ext cx="2880359" cy="2161032"/>
          </a:xfrm>
          <a:prstGeom prst="rect">
            <a:avLst/>
          </a:prstGeom>
        </p:spPr>
      </p:pic>
      <p:pic>
        <p:nvPicPr>
          <p:cNvPr id="402" name="picture 4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1634" y="3452494"/>
            <a:ext cx="2880359" cy="2159508"/>
          </a:xfrm>
          <a:prstGeom prst="rect">
            <a:avLst/>
          </a:prstGeom>
        </p:spPr>
      </p:pic>
      <p:pic>
        <p:nvPicPr>
          <p:cNvPr id="404" name="picture 4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26686" y="3452494"/>
            <a:ext cx="2880359" cy="2159508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72490" y="6267323"/>
            <a:ext cx="2880360" cy="2159507"/>
          </a:xfrm>
          <a:prstGeom prst="rect">
            <a:avLst/>
          </a:prstGeom>
        </p:spPr>
      </p:pic>
      <p:pic>
        <p:nvPicPr>
          <p:cNvPr id="408" name="picture 4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267834" y="655955"/>
            <a:ext cx="2880359" cy="2159507"/>
          </a:xfrm>
          <a:prstGeom prst="rect">
            <a:avLst/>
          </a:prstGeom>
        </p:spPr>
      </p:pic>
      <p:pic>
        <p:nvPicPr>
          <p:cNvPr id="410" name="picture 4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150486" y="6267323"/>
            <a:ext cx="2880359" cy="2159507"/>
          </a:xfrm>
          <a:prstGeom prst="rect">
            <a:avLst/>
          </a:prstGeom>
        </p:spPr>
      </p:pic>
      <p:sp>
        <p:nvSpPr>
          <p:cNvPr id="412" name="textbox 412"/>
          <p:cNvSpPr/>
          <p:nvPr/>
        </p:nvSpPr>
        <p:spPr>
          <a:xfrm>
            <a:off x="2541132" y="9685444"/>
            <a:ext cx="4786629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 • SHENZHEN,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INA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              </a:t>
            </a:r>
            <a:r>
              <a:rPr sz="1700" kern="0" spc="3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25</a:t>
            </a:r>
            <a:endParaRPr lang="en-US" altLang="en-US" sz="1700" baseline="-3000" dirty="0"/>
          </a:p>
        </p:txBody>
      </p:sp>
      <p:sp>
        <p:nvSpPr>
          <p:cNvPr id="414" name="textbox 414"/>
          <p:cNvSpPr/>
          <p:nvPr/>
        </p:nvSpPr>
        <p:spPr>
          <a:xfrm>
            <a:off x="380863" y="8604133"/>
            <a:ext cx="338200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11)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scre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ws through the connection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 to the cabinet.</a:t>
            </a:r>
            <a:endParaRPr lang="en-US" altLang="en-US" sz="1100" dirty="0"/>
          </a:p>
        </p:txBody>
      </p:sp>
      <p:sp>
        <p:nvSpPr>
          <p:cNvPr id="416" name="textbox 416"/>
          <p:cNvSpPr/>
          <p:nvPr/>
        </p:nvSpPr>
        <p:spPr>
          <a:xfrm>
            <a:off x="4123588" y="3055262"/>
            <a:ext cx="315531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8)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Fix two cabinets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together with top and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down screws.</a:t>
            </a:r>
            <a:endParaRPr lang="en-US" altLang="en-US" sz="1100" dirty="0"/>
          </a:p>
        </p:txBody>
      </p:sp>
      <p:sp>
        <p:nvSpPr>
          <p:cNvPr id="418" name="textbox 418"/>
          <p:cNvSpPr/>
          <p:nvPr/>
        </p:nvSpPr>
        <p:spPr>
          <a:xfrm>
            <a:off x="4113138" y="5830453"/>
            <a:ext cx="257111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Locate the top cabinet with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position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pin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s.</a:t>
            </a:r>
            <a:endParaRPr lang="en-US" altLang="en-US" sz="1100" dirty="0"/>
          </a:p>
        </p:txBody>
      </p:sp>
      <p:sp>
        <p:nvSpPr>
          <p:cNvPr id="420" name="textbox 420"/>
          <p:cNvSpPr/>
          <p:nvPr/>
        </p:nvSpPr>
        <p:spPr>
          <a:xfrm>
            <a:off x="374548" y="5830453"/>
            <a:ext cx="211264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9)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cabinet on top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of the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first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row.</a:t>
            </a:r>
            <a:endParaRPr lang="en-US" altLang="en-US" sz="1100" dirty="0"/>
          </a:p>
        </p:txBody>
      </p:sp>
      <p:sp>
        <p:nvSpPr>
          <p:cNvPr id="422" name="textbox 422"/>
          <p:cNvSpPr/>
          <p:nvPr/>
        </p:nvSpPr>
        <p:spPr>
          <a:xfrm>
            <a:off x="4128379" y="8604133"/>
            <a:ext cx="198627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12)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Fix the screw with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Hex w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rench.</a:t>
            </a:r>
            <a:endParaRPr lang="en-US" altLang="en-US" sz="1100" dirty="0"/>
          </a:p>
        </p:txBody>
      </p:sp>
      <p:sp>
        <p:nvSpPr>
          <p:cNvPr id="424" name="textbox 424"/>
          <p:cNvSpPr/>
          <p:nvPr/>
        </p:nvSpPr>
        <p:spPr>
          <a:xfrm>
            <a:off x="407674" y="3055262"/>
            <a:ext cx="171577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7) Tighten the screw with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nut.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picture 4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4014" y="3528694"/>
            <a:ext cx="2880360" cy="2159508"/>
          </a:xfrm>
          <a:prstGeom prst="rect">
            <a:avLst/>
          </a:prstGeom>
        </p:spPr>
      </p:pic>
      <p:pic>
        <p:nvPicPr>
          <p:cNvPr id="428" name="picture 4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04766" y="6474586"/>
            <a:ext cx="2880360" cy="2159507"/>
          </a:xfrm>
          <a:prstGeom prst="rect">
            <a:avLst/>
          </a:prstGeom>
        </p:spPr>
      </p:pic>
      <p:pic>
        <p:nvPicPr>
          <p:cNvPr id="430" name="picture 4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5162" y="668146"/>
            <a:ext cx="2880360" cy="2159507"/>
          </a:xfrm>
          <a:prstGeom prst="rect">
            <a:avLst/>
          </a:prstGeom>
        </p:spPr>
      </p:pic>
      <p:pic>
        <p:nvPicPr>
          <p:cNvPr id="432" name="picture 4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5350" y="6474586"/>
            <a:ext cx="2880360" cy="2159507"/>
          </a:xfrm>
          <a:prstGeom prst="rect">
            <a:avLst/>
          </a:prstGeom>
        </p:spPr>
      </p:pic>
      <p:pic>
        <p:nvPicPr>
          <p:cNvPr id="434" name="picture 4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153534" y="668146"/>
            <a:ext cx="2880359" cy="2159507"/>
          </a:xfrm>
          <a:prstGeom prst="rect">
            <a:avLst/>
          </a:prstGeom>
        </p:spPr>
      </p:pic>
      <p:pic>
        <p:nvPicPr>
          <p:cNvPr id="436" name="picture 4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110863" y="3528694"/>
            <a:ext cx="2502407" cy="2159508"/>
          </a:xfrm>
          <a:prstGeom prst="rect">
            <a:avLst/>
          </a:prstGeom>
        </p:spPr>
      </p:pic>
      <p:sp>
        <p:nvSpPr>
          <p:cNvPr id="438" name="textbox 438"/>
          <p:cNvSpPr/>
          <p:nvPr/>
        </p:nvSpPr>
        <p:spPr>
          <a:xfrm>
            <a:off x="449204" y="9679341"/>
            <a:ext cx="4823459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26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CHINA</a:t>
            </a:r>
            <a:endParaRPr lang="en-US" altLang="en-US" sz="900" dirty="0"/>
          </a:p>
        </p:txBody>
      </p:sp>
      <p:sp>
        <p:nvSpPr>
          <p:cNvPr id="440" name="textbox 440"/>
          <p:cNvSpPr/>
          <p:nvPr/>
        </p:nvSpPr>
        <p:spPr>
          <a:xfrm>
            <a:off x="380863" y="3055262"/>
            <a:ext cx="231012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13)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Fix all screws to 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connecting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ate</a:t>
            </a:r>
            <a:endParaRPr lang="en-US" altLang="en-US" sz="1100" dirty="0"/>
          </a:p>
        </p:txBody>
      </p:sp>
      <p:sp>
        <p:nvSpPr>
          <p:cNvPr id="442" name="textbox 442"/>
          <p:cNvSpPr/>
          <p:nvPr/>
        </p:nvSpPr>
        <p:spPr>
          <a:xfrm>
            <a:off x="4099423" y="8808363"/>
            <a:ext cx="232727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18)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 the cover and finish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installation.</a:t>
            </a:r>
            <a:endParaRPr lang="en-US" altLang="en-US" sz="1100" dirty="0"/>
          </a:p>
        </p:txBody>
      </p:sp>
      <p:sp>
        <p:nvSpPr>
          <p:cNvPr id="444" name="textbox 444"/>
          <p:cNvSpPr/>
          <p:nvPr/>
        </p:nvSpPr>
        <p:spPr>
          <a:xfrm>
            <a:off x="4128379" y="3055262"/>
            <a:ext cx="2275839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14)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One connecting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 for 4 cabinets.</a:t>
            </a:r>
            <a:endParaRPr lang="en-US" altLang="en-US" sz="1100" dirty="0"/>
          </a:p>
        </p:txBody>
      </p:sp>
      <p:sp>
        <p:nvSpPr>
          <p:cNvPr id="446" name="textbox 446"/>
          <p:cNvSpPr/>
          <p:nvPr/>
        </p:nvSpPr>
        <p:spPr>
          <a:xfrm>
            <a:off x="380863" y="5833514"/>
            <a:ext cx="224155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15)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the cables through 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cabinets</a:t>
            </a:r>
            <a:endParaRPr lang="en-US" altLang="en-US" sz="1100" dirty="0"/>
          </a:p>
        </p:txBody>
      </p:sp>
      <p:sp>
        <p:nvSpPr>
          <p:cNvPr id="448" name="textbox 448"/>
          <p:cNvSpPr/>
          <p:nvPr/>
        </p:nvSpPr>
        <p:spPr>
          <a:xfrm>
            <a:off x="380863" y="8808363"/>
            <a:ext cx="183959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algn="r" rtl="0" eaLnBrk="0">
              <a:lnSpc>
                <a:spcPct val="79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17)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cables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back to the cover.</a:t>
            </a:r>
            <a:endParaRPr lang="en-US" altLang="en-US" sz="1100" dirty="0"/>
          </a:p>
        </p:txBody>
      </p:sp>
      <p:sp>
        <p:nvSpPr>
          <p:cNvPr id="450" name="textbox 450"/>
          <p:cNvSpPr/>
          <p:nvPr/>
        </p:nvSpPr>
        <p:spPr>
          <a:xfrm>
            <a:off x="4123807" y="5833514"/>
            <a:ext cx="163131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algn="r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16) Connect cables together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picture 4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90422" y="3833494"/>
            <a:ext cx="2880359" cy="2161032"/>
          </a:xfrm>
          <a:prstGeom prst="rect">
            <a:avLst/>
          </a:prstGeom>
        </p:spPr>
      </p:pic>
      <p:pic>
        <p:nvPicPr>
          <p:cNvPr id="454" name="picture 4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76394" y="651382"/>
            <a:ext cx="2330195" cy="2161032"/>
          </a:xfrm>
          <a:prstGeom prst="rect">
            <a:avLst/>
          </a:prstGeom>
        </p:spPr>
      </p:pic>
      <p:pic>
        <p:nvPicPr>
          <p:cNvPr id="456" name="picture 4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54184" y="803033"/>
            <a:ext cx="2625911" cy="1883005"/>
          </a:xfrm>
          <a:prstGeom prst="rect">
            <a:avLst/>
          </a:prstGeom>
        </p:spPr>
      </p:pic>
      <p:pic>
        <p:nvPicPr>
          <p:cNvPr id="458" name="picture 4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274403" y="3588130"/>
            <a:ext cx="1762795" cy="2453640"/>
          </a:xfrm>
          <a:prstGeom prst="rect">
            <a:avLst/>
          </a:prstGeom>
        </p:spPr>
      </p:pic>
      <p:sp>
        <p:nvSpPr>
          <p:cNvPr id="460" name="textbox 460"/>
          <p:cNvSpPr/>
          <p:nvPr/>
        </p:nvSpPr>
        <p:spPr>
          <a:xfrm>
            <a:off x="2541132" y="9685444"/>
            <a:ext cx="4786629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 • SHENZHEN,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INA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              </a:t>
            </a:r>
            <a:r>
              <a:rPr sz="1700" kern="0" spc="3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27</a:t>
            </a:r>
            <a:endParaRPr lang="en-US" altLang="en-US" sz="1700" baseline="-3000" dirty="0"/>
          </a:p>
        </p:txBody>
      </p:sp>
      <p:sp>
        <p:nvSpPr>
          <p:cNvPr id="462" name="textbox 462"/>
          <p:cNvSpPr/>
          <p:nvPr/>
        </p:nvSpPr>
        <p:spPr>
          <a:xfrm>
            <a:off x="376793" y="6225182"/>
            <a:ext cx="238315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21)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Lock the connecting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 with screws</a:t>
            </a:r>
            <a:endParaRPr lang="en-US" altLang="en-US" sz="1100" dirty="0"/>
          </a:p>
        </p:txBody>
      </p:sp>
      <p:sp>
        <p:nvSpPr>
          <p:cNvPr id="464" name="textbox 464"/>
          <p:cNvSpPr/>
          <p:nvPr/>
        </p:nvSpPr>
        <p:spPr>
          <a:xfrm>
            <a:off x="380863" y="3055262"/>
            <a:ext cx="2083435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19)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Connecting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plate for side screen.</a:t>
            </a:r>
            <a:endParaRPr lang="en-US" altLang="en-US" sz="1100" dirty="0"/>
          </a:p>
        </p:txBody>
      </p:sp>
      <p:sp>
        <p:nvSpPr>
          <p:cNvPr id="466" name="textbox 466"/>
          <p:cNvSpPr/>
          <p:nvPr/>
        </p:nvSpPr>
        <p:spPr>
          <a:xfrm>
            <a:off x="4119737" y="3055262"/>
            <a:ext cx="1675764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Put the connecting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pla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tes</a:t>
            </a:r>
            <a:endParaRPr lang="en-US" altLang="en-US" sz="1100" dirty="0"/>
          </a:p>
        </p:txBody>
      </p:sp>
      <p:sp>
        <p:nvSpPr>
          <p:cNvPr id="468" name="textbox 468"/>
          <p:cNvSpPr/>
          <p:nvPr/>
        </p:nvSpPr>
        <p:spPr>
          <a:xfrm>
            <a:off x="4162409" y="6225182"/>
            <a:ext cx="1508760" cy="158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22)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Finish the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installatio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picture 4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31514" y="4185539"/>
            <a:ext cx="3840479" cy="2880359"/>
          </a:xfrm>
          <a:prstGeom prst="rect">
            <a:avLst/>
          </a:prstGeom>
        </p:spPr>
      </p:pic>
      <p:graphicFrame>
        <p:nvGraphicFramePr>
          <p:cNvPr id="472" name="table 472"/>
          <p:cNvGraphicFramePr>
            <a:graphicFrameLocks noGrp="1"/>
          </p:cNvGraphicFramePr>
          <p:nvPr/>
        </p:nvGraphicFramePr>
        <p:xfrm>
          <a:off x="348868" y="8035289"/>
          <a:ext cx="6927215" cy="1269365"/>
        </p:xfrm>
        <a:graphic>
          <a:graphicData uri="http://schemas.openxmlformats.org/drawingml/2006/table">
            <a:tbl>
              <a:tblPr/>
              <a:tblGrid>
                <a:gridCol w="1272539"/>
                <a:gridCol w="1266825"/>
                <a:gridCol w="1847850"/>
                <a:gridCol w="1266825"/>
                <a:gridCol w="1273175"/>
              </a:tblGrid>
              <a:tr h="539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1000" dirty="0"/>
                    </a:p>
                    <a:p>
                      <a:pPr marL="46355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Name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0" dirty="0"/>
                    </a:p>
                    <a:p>
                      <a:pPr marL="50355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Size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/>
                    </a:p>
                    <a:p>
                      <a:pPr marL="70739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endParaRPr lang="en-US" altLang="en-US" sz="11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/>
                    </a:p>
                    <a:p>
                      <a:pPr marL="485775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(after packing)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/>
                    </a:p>
                    <a:p>
                      <a:pPr marL="24765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Total</a:t>
                      </a:r>
                      <a:r>
                        <a:rPr sz="11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Panels</a:t>
                      </a:r>
                      <a:endParaRPr lang="en-US" altLang="en-US" sz="11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/>
                    </a:p>
                    <a:p>
                      <a:pPr marL="90170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(960*960mm/pcs)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286385" indent="-84455" algn="l" rtl="0" eaLnBrk="0">
                        <a:lnSpc>
                          <a:spcPct val="10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Total Wooden 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Cases(Qty)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lang="en-US" altLang="en-US" sz="100" dirty="0"/>
                    </a:p>
                    <a:p>
                      <a:pPr marL="213995" algn="l" rtl="0" eaLnBrk="0">
                        <a:lnSpc>
                          <a:spcPts val="1505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Wooden case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12827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1.04*0.76*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1.13m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70294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190</a:t>
                      </a:r>
                      <a:r>
                        <a:rPr sz="11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49085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6pcs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61023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34290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Container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44323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20’GP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lang="en-US" altLang="en-US" sz="100" dirty="0"/>
                    </a:p>
                    <a:p>
                      <a:pPr marL="903605" algn="l" rtl="0" eaLnBrk="0">
                        <a:lnSpc>
                          <a:spcPts val="1505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42291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168pcs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55943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28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34290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Container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4368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40’</a:t>
                      </a:r>
                      <a:r>
                        <a:rPr sz="11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HQ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lang="en-US" altLang="en-US" sz="100" dirty="0"/>
                    </a:p>
                    <a:p>
                      <a:pPr marL="903605" algn="l" rtl="0" eaLnBrk="0">
                        <a:lnSpc>
                          <a:spcPts val="1505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4133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360pcs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56070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pic>
        <p:nvPicPr>
          <p:cNvPr id="474" name="picture 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35246" y="1393570"/>
            <a:ext cx="2891028" cy="2520696"/>
          </a:xfrm>
          <a:prstGeom prst="rect">
            <a:avLst/>
          </a:prstGeom>
        </p:spPr>
      </p:pic>
      <p:pic>
        <p:nvPicPr>
          <p:cNvPr id="476" name="picture 4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1090" y="1401191"/>
            <a:ext cx="2810255" cy="2520695"/>
          </a:xfrm>
          <a:prstGeom prst="rect">
            <a:avLst/>
          </a:prstGeom>
        </p:spPr>
      </p:pic>
      <p:pic>
        <p:nvPicPr>
          <p:cNvPr id="478" name="picture 4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0234" y="4106291"/>
            <a:ext cx="2153411" cy="2880359"/>
          </a:xfrm>
          <a:prstGeom prst="rect">
            <a:avLst/>
          </a:prstGeom>
        </p:spPr>
      </p:pic>
      <p:sp>
        <p:nvSpPr>
          <p:cNvPr id="480" name="textbox 480"/>
          <p:cNvSpPr/>
          <p:nvPr/>
        </p:nvSpPr>
        <p:spPr>
          <a:xfrm>
            <a:off x="373986" y="7412045"/>
            <a:ext cx="4531359" cy="5765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7780" algn="l" rtl="0" eaLnBrk="0">
              <a:lnSpc>
                <a:spcPct val="81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B.Transportation</a:t>
            </a:r>
            <a:endParaRPr lang="en-US" altLang="en-US" sz="11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39000"/>
              </a:lnSpc>
            </a:pPr>
            <a:endParaRPr lang="en-US" altLang="en-US" sz="200" dirty="0"/>
          </a:p>
          <a:p>
            <a:pPr marL="12700" algn="l" rtl="0" eaLnBrk="0">
              <a:lnSpc>
                <a:spcPts val="1580"/>
              </a:lnSpc>
              <a:spcBef>
                <a:spcPts val="0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Some reference data for loading(Suppose t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 space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fully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utilised)</a:t>
            </a:r>
            <a:endParaRPr lang="en-US" altLang="en-US" sz="1100" dirty="0"/>
          </a:p>
        </p:txBody>
      </p:sp>
      <p:sp>
        <p:nvSpPr>
          <p:cNvPr id="482" name="textbox 482"/>
          <p:cNvSpPr/>
          <p:nvPr/>
        </p:nvSpPr>
        <p:spPr>
          <a:xfrm>
            <a:off x="449204" y="9679341"/>
            <a:ext cx="4823459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28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CHINA</a:t>
            </a:r>
            <a:endParaRPr lang="en-US" altLang="en-US" sz="900" dirty="0"/>
          </a:p>
        </p:txBody>
      </p:sp>
      <p:sp>
        <p:nvSpPr>
          <p:cNvPr id="484" name="textbox 484"/>
          <p:cNvSpPr/>
          <p:nvPr/>
        </p:nvSpPr>
        <p:spPr>
          <a:xfrm>
            <a:off x="2702658" y="562424"/>
            <a:ext cx="2435860" cy="213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Package and transportation</a:t>
            </a:r>
            <a:endParaRPr lang="en-US" altLang="en-US" sz="1500" dirty="0"/>
          </a:p>
        </p:txBody>
      </p:sp>
      <p:sp>
        <p:nvSpPr>
          <p:cNvPr id="486" name="textbox 486"/>
          <p:cNvSpPr/>
          <p:nvPr/>
        </p:nvSpPr>
        <p:spPr>
          <a:xfrm>
            <a:off x="368934" y="1072205"/>
            <a:ext cx="731519" cy="161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A.Package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table 488"/>
          <p:cNvGraphicFramePr>
            <a:graphicFrameLocks noGrp="1"/>
          </p:cNvGraphicFramePr>
          <p:nvPr/>
        </p:nvGraphicFramePr>
        <p:xfrm>
          <a:off x="453643" y="1680209"/>
          <a:ext cx="6981825" cy="5003800"/>
        </p:xfrm>
        <a:graphic>
          <a:graphicData uri="http://schemas.openxmlformats.org/drawingml/2006/table">
            <a:tbl>
              <a:tblPr/>
              <a:tblGrid>
                <a:gridCol w="2093595"/>
                <a:gridCol w="1220470"/>
                <a:gridCol w="1220470"/>
                <a:gridCol w="1220470"/>
                <a:gridCol w="1226820"/>
              </a:tblGrid>
              <a:tr h="4502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marL="66484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Item Number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marL="2889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FAB</a:t>
                      </a: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PT</a:t>
                      </a: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5.7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marL="25590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FAB</a:t>
                      </a: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PT</a:t>
                      </a: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6.67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marL="33845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FAB</a:t>
                      </a:r>
                      <a:r>
                        <a:rPr sz="10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PT</a:t>
                      </a:r>
                      <a:r>
                        <a:rPr sz="10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marL="30480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FAB</a:t>
                      </a: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PT</a:t>
                      </a: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marL="6134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Pixel Pitch(mm)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57848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58102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57848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55118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38036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Pixel Densi</a:t>
                      </a: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ty(dots/SQM)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38798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30,625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38735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22,500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39687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15,625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39687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10,000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marL="78930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LED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type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347345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SMD2727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34798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SMD2727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34798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SMD3535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34671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SMD3535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34163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Module Resolution(pixels)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42354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84*56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42735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72*48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42481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60*40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42354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48*32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57023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Module Size</a:t>
                      </a: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(mm)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34607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480*320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34671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480*320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34671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480*320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34544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480*320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56515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Cabinet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Size(mm)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34734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960*960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34798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960*960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34798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960*960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34671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960*960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4845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Cabinet Wei</a:t>
                      </a: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ght(KG)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54102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54102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54165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54165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6115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Brightness(Nits)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27178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6000-9000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272415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6000-9000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233045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6000-10000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233045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6000-10000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58229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Refreshmen</a:t>
                      </a: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t(Hz)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426085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3,840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42672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3,840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42672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3,840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42672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3,840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marL="6369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Grey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Scale(</a:t>
                      </a: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Bit)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49403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</a:t>
                      </a:r>
                      <a:r>
                        <a:rPr sz="1200" kern="0" spc="-6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49466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</a:t>
                      </a:r>
                      <a:r>
                        <a:rPr sz="1200" kern="0" spc="-6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49466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</a:t>
                      </a:r>
                      <a:r>
                        <a:rPr sz="1200" kern="0" spc="-6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49339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</a:t>
                      </a:r>
                      <a:r>
                        <a:rPr sz="1200" kern="0" spc="-6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marL="8890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Max Power Consumption(W/SQM)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50419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580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50419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580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50292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600" dirty="0"/>
                    </a:p>
                    <a:p>
                      <a:pPr marL="50292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marL="1054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Ave Power Consumption(W/SQM)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5124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5124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51117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51117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67055" algn="l" rtl="0" eaLnBrk="0">
                        <a:lnSpc>
                          <a:spcPct val="85000"/>
                        </a:lnSpc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Maintenance type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305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Front</a:t>
                      </a:r>
                      <a:r>
                        <a:rPr sz="1200" kern="0" spc="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Rear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292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Front</a:t>
                      </a:r>
                      <a:r>
                        <a:rPr sz="1200" kern="0" spc="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Rear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292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Front</a:t>
                      </a:r>
                      <a:r>
                        <a:rPr sz="1200" kern="0" spc="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Rear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292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Front</a:t>
                      </a:r>
                      <a:r>
                        <a:rPr sz="1200" kern="0" spc="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Rear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63182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Protecting le</a:t>
                      </a: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vel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7940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IP66/IP66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7940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IP66/IP66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7940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IP66/IP66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7813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IP66/IP66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30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76644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Certificate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160020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CE</a:t>
                      </a:r>
                      <a:r>
                        <a:rPr sz="1200" kern="0" spc="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FCC</a:t>
                      </a:r>
                      <a:r>
                        <a:rPr sz="1200" kern="0" spc="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ETL</a:t>
                      </a:r>
                      <a:r>
                        <a:rPr sz="1200" kern="0" spc="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EMC</a:t>
                      </a:r>
                      <a:r>
                        <a:rPr sz="1200" kern="0" spc="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CB</a:t>
                      </a:r>
                      <a:r>
                        <a:rPr sz="1200" kern="0" spc="1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sz="1200" kern="0" spc="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ROHS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0" name="textbox 490"/>
          <p:cNvSpPr/>
          <p:nvPr/>
        </p:nvSpPr>
        <p:spPr>
          <a:xfrm>
            <a:off x="2875587" y="713313"/>
            <a:ext cx="2093595" cy="213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Technical Specifications</a:t>
            </a:r>
            <a:endParaRPr lang="en-US" altLang="en-US" sz="1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table 492"/>
          <p:cNvGraphicFramePr>
            <a:graphicFrameLocks noGrp="1"/>
          </p:cNvGraphicFramePr>
          <p:nvPr/>
        </p:nvGraphicFramePr>
        <p:xfrm>
          <a:off x="310641" y="1042669"/>
          <a:ext cx="7230745" cy="8627110"/>
        </p:xfrm>
        <a:graphic>
          <a:graphicData uri="http://schemas.openxmlformats.org/drawingml/2006/table">
            <a:tbl>
              <a:tblPr/>
              <a:tblGrid>
                <a:gridCol w="2410460"/>
                <a:gridCol w="2407920"/>
                <a:gridCol w="2412364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814070" algn="l" rtl="0" eaLnBrk="0">
                        <a:lnSpc>
                          <a:spcPct val="76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Part name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300" dirty="0"/>
                    </a:p>
                    <a:p>
                      <a:pPr marL="76708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Description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300" dirty="0"/>
                    </a:p>
                    <a:p>
                      <a:pPr marL="933450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Picture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1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marL="7302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Nova controller TB6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200" dirty="0"/>
                    </a:p>
                    <a:p>
                      <a:pPr marL="70485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Loading capac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ity:</a:t>
                      </a: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130W</a:t>
                      </a:r>
                      <a:endParaRPr lang="en-US" altLang="en-US" sz="900" dirty="0"/>
                    </a:p>
                    <a:p>
                      <a:pPr marL="70485" algn="l" rtl="0" eaLnBrk="0">
                        <a:lnSpc>
                          <a:spcPct val="77000"/>
                        </a:lnSpc>
                        <a:spcBef>
                          <a:spcPts val="40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Maximum resolution:width4096 hight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1092</a:t>
                      </a:r>
                      <a:endParaRPr lang="en-US" altLang="en-US" sz="900" dirty="0"/>
                    </a:p>
                    <a:p>
                      <a:pPr marL="69215" algn="l" rtl="0" eaLnBrk="0">
                        <a:lnSpc>
                          <a:spcPct val="77000"/>
                        </a:lnSpc>
                        <a:spcBef>
                          <a:spcPts val="41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Video dec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oder:</a:t>
                      </a: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4K</a:t>
                      </a:r>
                      <a:endParaRPr lang="en-US" altLang="en-US" sz="900" dirty="0"/>
                    </a:p>
                    <a:p>
                      <a:pPr marL="70485" algn="l" rtl="0" eaLnBrk="0">
                        <a:lnSpc>
                          <a:spcPct val="77000"/>
                        </a:lnSpc>
                        <a:spcBef>
                          <a:spcPts val="40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U disk expa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nsion:</a:t>
                      </a:r>
                      <a:r>
                        <a:rPr sz="9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128G</a:t>
                      </a:r>
                      <a:endParaRPr lang="en-US" altLang="en-US" sz="900" dirty="0"/>
                    </a:p>
                    <a:p>
                      <a:pPr marL="73025" algn="l" rtl="0" eaLnBrk="0">
                        <a:lnSpc>
                          <a:spcPct val="75000"/>
                        </a:lnSpc>
                        <a:spcBef>
                          <a:spcPts val="47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Control</a:t>
                      </a: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mode</a:t>
                      </a: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: </a:t>
                      </a: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Wired</a:t>
                      </a:r>
                      <a:r>
                        <a:rPr sz="900" kern="0" spc="10" dirty="0">
                          <a:ln w="326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WiFiAp</a:t>
                      </a:r>
                      <a:endParaRPr lang="en-US" altLang="en-US" sz="900" dirty="0"/>
                    </a:p>
                    <a:p>
                      <a:pPr marL="69215" algn="l" rtl="0" eaLnBrk="0">
                        <a:lnSpc>
                          <a:spcPts val="1225"/>
                        </a:lnSpc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WiFi Sta</a:t>
                      </a:r>
                      <a:r>
                        <a:rPr sz="900" b="1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kern="0" spc="-10" dirty="0">
                          <a:ln w="326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4G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7302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Nova strol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ler MSD300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marL="70485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Loading capac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ity:</a:t>
                      </a: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130W</a:t>
                      </a:r>
                      <a:endParaRPr lang="en-US" altLang="en-US" sz="900" dirty="0"/>
                    </a:p>
                    <a:p>
                      <a:pPr marL="70485" algn="l" rtl="0" eaLnBrk="0">
                        <a:lnSpc>
                          <a:spcPct val="77000"/>
                        </a:lnSpc>
                        <a:spcBef>
                          <a:spcPts val="73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Maximum resolution:width3840 hight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3840</a:t>
                      </a:r>
                      <a:endParaRPr lang="en-US" altLang="en-US" sz="900" dirty="0"/>
                    </a:p>
                    <a:p>
                      <a:pPr marL="69215" algn="l" rtl="0" eaLnBrk="0">
                        <a:lnSpc>
                          <a:spcPct val="77000"/>
                        </a:lnSpc>
                        <a:spcBef>
                          <a:spcPts val="71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Video decoder:</a:t>
                      </a:r>
                      <a:r>
                        <a:rPr sz="9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1920</a:t>
                      </a: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1200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7048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Functional connector:Light Se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nsor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73025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Nova stroll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er MCTRL660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marL="70485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Loading capacity: 23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0W</a:t>
                      </a:r>
                      <a:endParaRPr lang="en-US" altLang="en-US" sz="900" dirty="0"/>
                    </a:p>
                    <a:p>
                      <a:pPr marL="70485" algn="l" rtl="0" eaLnBrk="0">
                        <a:lnSpc>
                          <a:spcPct val="77000"/>
                        </a:lnSpc>
                        <a:spcBef>
                          <a:spcPts val="40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Maximum resolution:width3840 hight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3840</a:t>
                      </a:r>
                      <a:endParaRPr lang="en-US" altLang="en-US" sz="900" dirty="0"/>
                    </a:p>
                    <a:p>
                      <a:pPr marL="69215" algn="l" rtl="0" eaLnBrk="0">
                        <a:lnSpc>
                          <a:spcPct val="77000"/>
                        </a:lnSpc>
                        <a:spcBef>
                          <a:spcPts val="41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Video decod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er:</a:t>
                      </a:r>
                      <a:r>
                        <a:rPr sz="9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1920*1200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300" dirty="0"/>
                    </a:p>
                    <a:p>
                      <a:pPr marL="6921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Video</a:t>
                      </a: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source</a:t>
                      </a: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depth</a:t>
                      </a: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:</a:t>
                      </a:r>
                      <a:r>
                        <a:rPr sz="1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8/10/12</a:t>
                      </a: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bit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1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300" dirty="0"/>
                    </a:p>
                    <a:p>
                      <a:pPr marL="73025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Nova stroller VX600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70485" algn="l" rtl="0" eaLnBrk="0">
                        <a:lnSpc>
                          <a:spcPct val="77000"/>
                        </a:lnSpc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Loading capacity: 39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0W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ct val="96000"/>
                        </a:lnSpc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Maximum resolution:width10240  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hight8192       </a:t>
                      </a: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Picture Layers:3*1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K*2K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72390" algn="l" rtl="0" eaLnBrk="0">
                        <a:lnSpc>
                          <a:spcPct val="77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Waterproof</a:t>
                      </a:r>
                      <a:r>
                        <a:rPr sz="14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ontroller box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7239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To</a:t>
                      </a: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protect</a:t>
                      </a: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controller</a:t>
                      </a: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sending</a:t>
                      </a: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Box</a:t>
                      </a: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</a:t>
                      </a: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from water and</a:t>
                      </a:r>
                      <a:r>
                        <a:rPr sz="1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rain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4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ct val="77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Power dis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tributor box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marL="6985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Designed based on the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isplay</a:t>
                      </a:r>
                      <a:endParaRPr lang="en-US" altLang="en-US" sz="1000" dirty="0"/>
                    </a:p>
                    <a:p>
                      <a:pPr marL="73025" algn="l" rtl="0" eaLnBrk="0">
                        <a:lnSpc>
                          <a:spcPts val="1225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electricity co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nsumption</a:t>
                      </a:r>
                      <a:r>
                        <a:rPr sz="10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and</a:t>
                      </a:r>
                      <a:endParaRPr lang="en-US" altLang="en-US" sz="1000" dirty="0"/>
                    </a:p>
                    <a:p>
                      <a:pPr marL="73025" algn="l" rtl="0" eaLnBrk="0">
                        <a:lnSpc>
                          <a:spcPct val="80000"/>
                        </a:lnSpc>
                        <a:spcBef>
                          <a:spcPts val="24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environmental condi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tions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marL="74295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Fiber cable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7048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Realize long-distance 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signal</a:t>
                      </a:r>
                      <a:endParaRPr lang="en-US" altLang="en-US" sz="1000" dirty="0"/>
                    </a:p>
                    <a:p>
                      <a:pPr marL="70485" algn="l" rtl="0" eaLnBrk="0">
                        <a:lnSpc>
                          <a:spcPts val="1225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transmissi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on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7429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Fiber converter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70485" indent="2540" algn="l" rtl="0" eaLnBrk="0">
                        <a:lnSpc>
                          <a:spcPct val="94000"/>
                        </a:lnSpc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Complete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conversion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of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serial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port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to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optical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fiber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extend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0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transmission</a:t>
                      </a: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</a:t>
                      </a: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distance of serial communica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tion</a:t>
                      </a:r>
                      <a:endParaRPr lang="en-US" altLang="en-US" sz="1000" dirty="0"/>
                    </a:p>
                    <a:p>
                      <a:pPr marL="73660" algn="l" rtl="0" eaLnBrk="0">
                        <a:lnSpc>
                          <a:spcPct val="81000"/>
                        </a:lnSpc>
                        <a:spcBef>
                          <a:spcPts val="235"/>
                        </a:spcBef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signals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4" name="picture 4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60186" y="6585838"/>
            <a:ext cx="1322831" cy="1191767"/>
          </a:xfrm>
          <a:prstGeom prst="rect">
            <a:avLst/>
          </a:prstGeom>
        </p:spPr>
      </p:pic>
      <p:pic>
        <p:nvPicPr>
          <p:cNvPr id="496" name="picture 4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97475" y="3591178"/>
            <a:ext cx="2170176" cy="720852"/>
          </a:xfrm>
          <a:prstGeom prst="rect">
            <a:avLst/>
          </a:prstGeom>
        </p:spPr>
      </p:pic>
      <p:pic>
        <p:nvPicPr>
          <p:cNvPr id="498" name="picture 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01106" y="8786494"/>
            <a:ext cx="2121407" cy="720852"/>
          </a:xfrm>
          <a:prstGeom prst="rect">
            <a:avLst/>
          </a:prstGeom>
        </p:spPr>
      </p:pic>
      <p:pic>
        <p:nvPicPr>
          <p:cNvPr id="500" name="picture 5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558663" y="2486278"/>
            <a:ext cx="1199388" cy="1080516"/>
          </a:xfrm>
          <a:prstGeom prst="rect">
            <a:avLst/>
          </a:prstGeom>
        </p:spPr>
      </p:pic>
      <p:pic>
        <p:nvPicPr>
          <p:cNvPr id="502" name="picture 5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665342" y="1515491"/>
            <a:ext cx="1342644" cy="905255"/>
          </a:xfrm>
          <a:prstGeom prst="rect">
            <a:avLst/>
          </a:prstGeom>
        </p:spPr>
      </p:pic>
      <p:pic>
        <p:nvPicPr>
          <p:cNvPr id="504" name="picture 5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70042" y="4607686"/>
            <a:ext cx="2316479" cy="512064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682106" y="7875142"/>
            <a:ext cx="1491995" cy="720852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793358" y="5355970"/>
            <a:ext cx="868680" cy="1158240"/>
          </a:xfrm>
          <a:prstGeom prst="rect">
            <a:avLst/>
          </a:prstGeom>
        </p:spPr>
      </p:pic>
      <p:sp>
        <p:nvSpPr>
          <p:cNvPr id="510" name="textbox 510"/>
          <p:cNvSpPr/>
          <p:nvPr/>
        </p:nvSpPr>
        <p:spPr>
          <a:xfrm>
            <a:off x="451028" y="9679341"/>
            <a:ext cx="4821554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CHINA</a:t>
            </a:r>
            <a:endParaRPr lang="en-US" altLang="en-US" sz="900" dirty="0"/>
          </a:p>
        </p:txBody>
      </p:sp>
      <p:sp>
        <p:nvSpPr>
          <p:cNvPr id="512" name="textbox 512"/>
          <p:cNvSpPr/>
          <p:nvPr/>
        </p:nvSpPr>
        <p:spPr>
          <a:xfrm>
            <a:off x="2359559" y="481665"/>
            <a:ext cx="3126104" cy="213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Optional components &amp; Accessories</a:t>
            </a:r>
            <a:endParaRPr lang="en-US" altLang="en-US" sz="15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445134" y="482256"/>
            <a:ext cx="6907530" cy="7518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9845" algn="l" rtl="0" eaLnBrk="0">
              <a:lnSpc>
                <a:spcPct val="78000"/>
              </a:lnSpc>
            </a:pPr>
            <a:r>
              <a:rPr sz="1700" b="1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LIMITED</a:t>
            </a:r>
            <a:r>
              <a:rPr sz="1700" b="1" kern="0" spc="4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</a:t>
            </a:r>
            <a:r>
              <a:rPr sz="1700" b="1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RRANTY</a:t>
            </a:r>
            <a:endParaRPr lang="en-US" altLang="en-US" sz="1700" dirty="0"/>
          </a:p>
          <a:p>
            <a:pPr marL="242570" indent="-230505" algn="l" rtl="0" eaLnBrk="0">
              <a:lnSpc>
                <a:spcPct val="95000"/>
              </a:lnSpc>
              <a:spcBef>
                <a:spcPts val="4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A.   Fabulux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hereby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warrants,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origina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purchaser,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 free of manufacturing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defects in material and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workmanship</a:t>
            </a:r>
            <a:r>
              <a:rPr sz="1000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 a prescribed period from the date of purchase.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warranty shall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 valid only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 the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oduct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purchased within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China,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possessions 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territories.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owner’s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responsibility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tablish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date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place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purchase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acceptable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evidence,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time 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sought.</a:t>
            </a:r>
            <a:endParaRPr lang="en-US" altLang="en-US" sz="1000" dirty="0"/>
          </a:p>
          <a:p>
            <a:pPr marL="240665" indent="-220345" algn="l" rtl="0" eaLnBrk="0">
              <a:lnSpc>
                <a:spcPct val="95000"/>
              </a:lnSpc>
              <a:spcBef>
                <a:spcPts val="2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  For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service,   Send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ly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factory.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shipping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charges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must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prepaid.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requested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repairs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(including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replacement)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within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terms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 Technology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 will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return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shipping charges.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 the entire instrument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sent,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must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shipped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iginal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packaging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material.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accessories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should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shipped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accessories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shipped with the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.,Ltd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shall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incur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liability whatsoever for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or damage to any such accessories,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nor for the safe r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eturn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thereof.</a:t>
            </a:r>
            <a:endParaRPr lang="en-US" altLang="en-US" sz="1000" dirty="0"/>
          </a:p>
          <a:p>
            <a:pPr marL="241935" indent="-222885" algn="l" rtl="0" eaLnBrk="0">
              <a:lnSpc>
                <a:spcPct val="92000"/>
              </a:lnSpc>
              <a:spcBef>
                <a:spcPts val="2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C.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warranty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void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 the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uct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serial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number and/or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labels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 altered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removed;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 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modified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manner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which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.,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Ltd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concludes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inspection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affects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reliability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product;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has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bee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repaired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serviced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anyone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than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factory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unless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 written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authorization was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issue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purchaser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Co.,Ltd;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 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damaged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because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was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roperly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maintained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forth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instructions,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guidelines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 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user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manual.</a:t>
            </a:r>
            <a:endParaRPr lang="en-US" altLang="en-US" sz="1000" dirty="0"/>
          </a:p>
          <a:p>
            <a:pPr marL="243840" indent="-220980" algn="l" rtl="0" eaLnBrk="0">
              <a:lnSpc>
                <a:spcPct val="96000"/>
              </a:lnSpc>
              <a:spcBef>
                <a:spcPts val="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D.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contract,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does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include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maintenance,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cleaning,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periodic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checkup.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During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period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specified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above,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lux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will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replace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defective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expense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new 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refurbished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parts, and will absorb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expenses for wa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rranty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repair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labor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reason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defects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material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 workmanship.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responsibility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abulux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shall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limited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repair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roduct,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replacement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thereof,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including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parts,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sole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discretion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.,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Ltd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covered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were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manufactured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October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2020,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bear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identifying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mark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 to that effect.</a:t>
            </a:r>
            <a:endParaRPr lang="en-US" altLang="en-US" sz="1000" dirty="0"/>
          </a:p>
          <a:p>
            <a:pPr marL="249555" indent="-227965" algn="l" rtl="0" eaLnBrk="0">
              <a:lnSpc>
                <a:spcPct val="94000"/>
              </a:lnSpc>
              <a:spcBef>
                <a:spcPts val="5"/>
              </a:spcBef>
            </a:pP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E.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.,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Ltd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reserves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right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make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changes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improvements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upon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 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 without any obligation to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include these changes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any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eretofore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manufactured.</a:t>
            </a:r>
            <a:endParaRPr lang="en-US" altLang="en-US" sz="1000" dirty="0"/>
          </a:p>
          <a:p>
            <a:pPr marL="241300" indent="-217805" algn="l" rtl="0" eaLnBrk="0">
              <a:lnSpc>
                <a:spcPct val="94000"/>
              </a:lnSpc>
              <a:spcBef>
                <a:spcPts val="35"/>
              </a:spcBef>
            </a:pP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F.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whether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expressed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implied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given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made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respect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accessory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supplied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described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above.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Except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extent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prohibited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applicable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law,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implied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warranties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made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connection with this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including warranties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rchantability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 fitness, are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limited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duration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period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forth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above.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ties,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whether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expressed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implied,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including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warranties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merchantability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fitness,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limited  in  duration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  period  set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forth  above.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consumer’s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dealer’s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remedy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shall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such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repair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replacement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expressly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provided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above;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circumstances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shall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bulux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liable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damage,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direct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 consequential arising out of the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 of, 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d/or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inability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product.</a:t>
            </a:r>
            <a:endParaRPr lang="en-US" altLang="en-US" sz="1000" dirty="0"/>
          </a:p>
          <a:p>
            <a:pPr marL="245110" indent="-226060" algn="l" rtl="0" eaLnBrk="0">
              <a:lnSpc>
                <a:spcPct val="101000"/>
              </a:lnSpc>
              <a:spcBef>
                <a:spcPts val="5"/>
              </a:spcBef>
            </a:pP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G.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written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applicable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chnology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products,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supersedes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 warranties and written descriptions of warranty terms and conditions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eretofore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published.</a:t>
            </a:r>
            <a:endParaRPr lang="en-US" altLang="en-US" sz="1000" dirty="0"/>
          </a:p>
          <a:p>
            <a:pPr marL="23495" algn="l" rtl="0" eaLnBrk="0">
              <a:lnSpc>
                <a:spcPct val="66000"/>
              </a:lnSpc>
              <a:spcBef>
                <a:spcPts val="118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MANUFACTURER’S</a:t>
            </a:r>
            <a:r>
              <a:rPr sz="1200" b="1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LIMITED WARRANTY</a:t>
            </a:r>
            <a:r>
              <a:rPr sz="1200" b="1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PERIODS:</a:t>
            </a:r>
            <a:endParaRPr lang="en-US" altLang="en-US" sz="1200" dirty="0"/>
          </a:p>
          <a:p>
            <a:pPr marL="22225" algn="l" rtl="0" eaLnBrk="0">
              <a:lnSpc>
                <a:spcPts val="1240"/>
              </a:lnSpc>
            </a:pP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Screen Products = 2-Year</a:t>
            </a:r>
            <a:r>
              <a:rPr sz="9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(For standard components, like cooper</a:t>
            </a:r>
            <a:r>
              <a:rPr sz="9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wired</a:t>
            </a:r>
            <a:r>
              <a:rPr sz="9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9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LEDs, normal ICdrivers, power supply, etc.)</a:t>
            </a:r>
            <a:endParaRPr lang="en-US" altLang="en-US" sz="900" dirty="0"/>
          </a:p>
          <a:p>
            <a:pPr marL="22225" algn="l" rtl="0" eaLnBrk="0">
              <a:lnSpc>
                <a:spcPct val="97000"/>
              </a:lnSpc>
              <a:spcBef>
                <a:spcPts val="10"/>
              </a:spcBef>
            </a:pP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Screen Pro</a:t>
            </a:r>
            <a:r>
              <a:rPr sz="9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ducts = 3-Year (For high quality components, like Golden</a:t>
            </a:r>
            <a:r>
              <a:rPr sz="9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wired SMD LEDs, normal IC drivers, power</a:t>
            </a:r>
            <a:endParaRPr lang="en-US" altLang="en-US" sz="900" dirty="0"/>
          </a:p>
          <a:p>
            <a:pPr marL="15240" algn="l" rtl="0" eaLnBrk="0">
              <a:lnSpc>
                <a:spcPct val="97000"/>
              </a:lnSpc>
              <a:spcBef>
                <a:spcPts val="0"/>
              </a:spcBef>
            </a:pPr>
            <a:r>
              <a:rPr sz="9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supply</a:t>
            </a:r>
            <a:r>
              <a:rPr sz="9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9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etc</a:t>
            </a:r>
            <a:r>
              <a:rPr sz="9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.)</a:t>
            </a:r>
            <a:endParaRPr lang="en-US" altLang="en-US" sz="900" dirty="0"/>
          </a:p>
          <a:p>
            <a:pPr marL="22225" algn="l" rtl="0" eaLnBrk="0">
              <a:lnSpc>
                <a:spcPts val="1235"/>
              </a:lnSpc>
            </a:pPr>
            <a:r>
              <a:rPr sz="9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Screen Products = 5-Year (please refer</a:t>
            </a:r>
            <a:r>
              <a:rPr sz="9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sales contract for</a:t>
            </a:r>
            <a:r>
              <a:rPr sz="9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specil configura</a:t>
            </a:r>
            <a:r>
              <a:rPr sz="9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tion.)</a:t>
            </a:r>
            <a:endParaRPr lang="en-US" altLang="en-US" sz="900" dirty="0"/>
          </a:p>
          <a:p>
            <a:pPr algn="l" rtl="0" eaLnBrk="0">
              <a:lnSpc>
                <a:spcPct val="175000"/>
              </a:lnSpc>
            </a:pPr>
            <a:endParaRPr lang="en-US" altLang="en-US" sz="1000" dirty="0"/>
          </a:p>
          <a:p>
            <a:pPr marL="19685" algn="l" rtl="0" eaLnBrk="0">
              <a:lnSpc>
                <a:spcPct val="68000"/>
              </a:lnSpc>
              <a:spcBef>
                <a:spcPts val="36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CUSTOMER SUPPORT INFORMATION</a:t>
            </a:r>
            <a:endParaRPr lang="en-US" altLang="en-US" sz="1200" dirty="0"/>
          </a:p>
          <a:p>
            <a:pPr marL="19685" algn="l" rtl="0" eaLnBrk="0">
              <a:lnSpc>
                <a:spcPts val="1465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Contact FABULUX Service for any product re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lated service and support</a:t>
            </a:r>
            <a:endParaRPr lang="en-US" altLang="en-US" sz="1200" dirty="0"/>
          </a:p>
          <a:p>
            <a:pPr marL="22860" indent="-635" algn="l" rtl="0" eaLnBrk="0">
              <a:lnSpc>
                <a:spcPct val="108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needs. Also visit </a:t>
            </a:r>
            <a:r>
              <a:rPr sz="1200" kern="0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fabuluxled.com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 questions, comments or suggestions.      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 SE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RVICE CHINA - Monday -</a:t>
            </a:r>
            <a:r>
              <a:rPr sz="12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Friday 8:30am to</a:t>
            </a:r>
            <a:endParaRPr lang="en-US" altLang="en-US" sz="1200" dirty="0"/>
          </a:p>
          <a:p>
            <a:pPr marL="24130" algn="l" rtl="0" eaLnBrk="0">
              <a:lnSpc>
                <a:spcPts val="1605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18:00pm TEL 07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55-61806688|</a:t>
            </a:r>
            <a:endParaRPr lang="en-US" altLang="en-US" sz="1200" dirty="0"/>
          </a:p>
        </p:txBody>
      </p:sp>
      <p:sp>
        <p:nvSpPr>
          <p:cNvPr id="20" name="textbox 20"/>
          <p:cNvSpPr/>
          <p:nvPr/>
        </p:nvSpPr>
        <p:spPr>
          <a:xfrm>
            <a:off x="2541132" y="9687269"/>
            <a:ext cx="4710429" cy="1517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5000"/>
              </a:lnSpc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 • SHENZHEN,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CHINA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             </a:t>
            </a:r>
            <a:r>
              <a:rPr sz="1700" kern="0" spc="4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altLang="en-US" sz="1700" baseline="-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/>
          <p:nvPr/>
        </p:nvSpPr>
        <p:spPr>
          <a:xfrm>
            <a:off x="445134" y="4469625"/>
            <a:ext cx="6887209" cy="3776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4605" indent="6985" algn="l" rtl="0" eaLnBrk="0">
              <a:lnSpc>
                <a:spcPct val="108000"/>
              </a:lnSpc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touch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housi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 during operation. Turn OFF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allow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approximately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minutes for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cool down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ore servicing.</a:t>
            </a:r>
            <a:endParaRPr lang="en-US" altLang="en-US" sz="1100" dirty="0"/>
          </a:p>
          <a:p>
            <a:pPr marL="22225" algn="l" rtl="0" eaLnBrk="0">
              <a:lnSpc>
                <a:spcPts val="1505"/>
              </a:lnSpc>
              <a:spcBef>
                <a:spcPts val="38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 NOT: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Operate a panel if any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cover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open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removed.</a:t>
            </a:r>
            <a:endParaRPr lang="en-US" altLang="en-US" sz="1100" dirty="0"/>
          </a:p>
          <a:p>
            <a:pPr marL="22225" algn="l" rtl="0" eaLnBrk="0">
              <a:lnSpc>
                <a:spcPts val="1505"/>
              </a:lnSpc>
              <a:spcBef>
                <a:spcPts val="820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 NOT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shake panel, avoid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brute force when installing and/or operating panel.</a:t>
            </a:r>
            <a:endParaRPr lang="en-US" altLang="en-US" sz="1100" dirty="0"/>
          </a:p>
          <a:p>
            <a:pPr marL="21590" indent="635" algn="l" rtl="0" eaLnBrk="0">
              <a:lnSpc>
                <a:spcPct val="95000"/>
              </a:lnSpc>
              <a:spcBef>
                <a:spcPts val="755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NOT: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Expose any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 of the panel to open flame or smoke.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Keep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away from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sources such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   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radiators, heat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registers, stoves, or other applianc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(including amplifiers) that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heat.</a:t>
            </a:r>
            <a:endParaRPr lang="en-US" altLang="en-US" sz="1100" dirty="0"/>
          </a:p>
          <a:p>
            <a:pPr marL="22225" algn="l" rtl="0" eaLnBrk="0">
              <a:lnSpc>
                <a:spcPct val="146000"/>
              </a:lnSpc>
              <a:spcBef>
                <a:spcPts val="38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 NOT: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Install/use panel in extreme hot/humid environments, or handle without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ESD precautions.                 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 NOT: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modify th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 in any way that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described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the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instruction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manual.</a:t>
            </a:r>
            <a:endParaRPr lang="en-US" altLang="en-US" sz="1100" dirty="0"/>
          </a:p>
          <a:p>
            <a:pPr marL="17145" indent="4445" algn="l" rtl="0" eaLnBrk="0">
              <a:lnSpc>
                <a:spcPct val="102000"/>
              </a:lnSpc>
              <a:spcBef>
                <a:spcPts val="79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</a:t>
            </a:r>
            <a:r>
              <a:rPr sz="1100" b="1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cord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frayed,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crimped,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damaged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 any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the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cord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connectors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 damaged and do not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inser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 into the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 securely with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ease.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NEVER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force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cord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connector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into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panel.</a:t>
            </a:r>
            <a:endParaRPr lang="en-US" altLang="en-US" sz="1100" dirty="0"/>
          </a:p>
          <a:p>
            <a:pPr marL="12700" indent="9525" algn="l" rtl="0" eaLnBrk="0">
              <a:lnSpc>
                <a:spcPct val="103000"/>
              </a:lnSpc>
              <a:spcBef>
                <a:spcPts val="1215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</a:t>
            </a:r>
            <a:r>
              <a:rPr sz="1100" b="1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100" b="1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try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repair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cables</a:t>
            </a:r>
            <a:r>
              <a:rPr sz="11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cord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connectors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damaged,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replace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imm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ediately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 a new one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 similar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rating.</a:t>
            </a:r>
            <a:endParaRPr lang="en-US" altLang="en-US" sz="11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marL="17145" indent="-5080" algn="l" rtl="0" eaLnBrk="0">
              <a:lnSpc>
                <a:spcPct val="111000"/>
              </a:lnSpc>
              <a:spcBef>
                <a:spcPts val="0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ALWAYS</a:t>
            </a:r>
            <a:r>
              <a:rPr sz="1100" b="1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disconn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ect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main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source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performing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cleaning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procedure. Only handl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the power cord by the plug end, never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pull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out 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plug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tugging the wire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portion of the 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cord.</a:t>
            </a:r>
            <a:endParaRPr lang="en-US" altLang="en-US" sz="1100" dirty="0"/>
          </a:p>
        </p:txBody>
      </p:sp>
      <p:sp>
        <p:nvSpPr>
          <p:cNvPr id="24" name="textbox 24"/>
          <p:cNvSpPr/>
          <p:nvPr/>
        </p:nvSpPr>
        <p:spPr>
          <a:xfrm>
            <a:off x="1049739" y="1905686"/>
            <a:ext cx="6284595" cy="2448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 CLASS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1 - PANEL MUST BE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PROPERLY</a:t>
            </a:r>
            <a:r>
              <a:rPr sz="1100" b="1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ROUNDED.</a:t>
            </a:r>
            <a:endParaRPr lang="en-US" altLang="en-US" sz="1100" dirty="0"/>
          </a:p>
          <a:p>
            <a:pPr marL="41910" algn="l" rtl="0" eaLnBrk="0">
              <a:lnSpc>
                <a:spcPct val="82000"/>
              </a:lnSpc>
              <a:spcBef>
                <a:spcPts val="1235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THERE ARE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USER SERVICEABLE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NSIDE THIS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PANEL.</a:t>
            </a:r>
            <a:endParaRPr lang="en-US" altLang="en-US" sz="1100" dirty="0"/>
          </a:p>
          <a:p>
            <a:pPr marL="39370" indent="9525" algn="l" rtl="0" eaLnBrk="0">
              <a:lnSpc>
                <a:spcPct val="97000"/>
              </a:lnSpc>
              <a:spcBef>
                <a:spcPts val="295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 NOT ATTEMPT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ANY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REPAIRS YOURSELF;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DOING SO WILL VOID YOUR MANUFACTURES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WARRANTY.</a:t>
            </a:r>
            <a:r>
              <a:rPr sz="1100" b="1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DAMAGES</a:t>
            </a:r>
            <a:r>
              <a:rPr sz="1100" b="1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RESULTING</a:t>
            </a:r>
            <a:r>
              <a:rPr sz="1100" b="1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100" b="1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MODIFICATIONS</a:t>
            </a:r>
            <a:r>
              <a:rPr sz="1100" b="1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b="1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100" b="1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100" b="1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</a:t>
            </a:r>
            <a:r>
              <a:rPr sz="1100" b="1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 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DISREGARD  OF  SAFETY  INSTRUCTION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  AND  GUIDELINES  IN  THIS</a:t>
            </a:r>
            <a:r>
              <a:rPr sz="1100" b="1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MANUAL  VOID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MANUFACTURES</a:t>
            </a:r>
            <a:r>
              <a:rPr sz="11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1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1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 NOT SUBJECT TO</a:t>
            </a:r>
            <a:r>
              <a:rPr sz="11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1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 CLAIMS</a:t>
            </a:r>
            <a:r>
              <a:rPr sz="11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REPAIRS. DO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 PLUG PANEL INTO A DIMMER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PACK!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NEVER</a:t>
            </a:r>
            <a:r>
              <a:rPr sz="11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PEN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WHILE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USE!  UNPLUG  POWER</a:t>
            </a:r>
            <a:r>
              <a:rPr sz="11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  SERVICING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PANEL!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NEVER  TOUCH</a:t>
            </a:r>
            <a:r>
              <a:rPr sz="11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FRONT</a:t>
            </a:r>
            <a:r>
              <a:rPr sz="11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DURING</a:t>
            </a:r>
            <a:r>
              <a:rPr sz="1100" b="1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OPERATION,</a:t>
            </a:r>
            <a:r>
              <a:rPr sz="1100" b="1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  IT</a:t>
            </a:r>
            <a:r>
              <a:rPr sz="1100" b="1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  BE  HOT!  KEEP  FLAMMA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BLE  MATERIALS</a:t>
            </a:r>
            <a:r>
              <a:rPr sz="1100" b="1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AWAY  FROM  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PANEL.</a:t>
            </a:r>
            <a:endParaRPr lang="en-US" altLang="en-US" sz="11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marL="48895" algn="l" rtl="0" eaLnBrk="0">
              <a:lnSpc>
                <a:spcPct val="82000"/>
              </a:lnSpc>
              <a:spcBef>
                <a:spcPts val="335"/>
              </a:spcBef>
            </a:pP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 NOT SOAK THE PANEL IN THE W</a:t>
            </a:r>
            <a:r>
              <a:rPr sz="11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ATER!</a:t>
            </a:r>
            <a:endParaRPr lang="en-US" altLang="en-US" sz="1100" dirty="0"/>
          </a:p>
          <a:p>
            <a:pPr marL="48895" algn="l" rtl="0" eaLnBrk="0">
              <a:lnSpc>
                <a:spcPct val="82000"/>
              </a:lnSpc>
              <a:spcBef>
                <a:spcPts val="24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 NOT SPILL WATER AND/OR LIQUIDS ON OR INTO THE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PANEL!</a:t>
            </a:r>
            <a:endParaRPr lang="en-US" altLang="en-US" sz="1100" dirty="0"/>
          </a:p>
        </p:txBody>
      </p:sp>
      <p:sp>
        <p:nvSpPr>
          <p:cNvPr id="26" name="textbox 26"/>
          <p:cNvSpPr/>
          <p:nvPr/>
        </p:nvSpPr>
        <p:spPr>
          <a:xfrm>
            <a:off x="447660" y="485622"/>
            <a:ext cx="6885940" cy="1263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7780" algn="l" rtl="0" eaLnBrk="0">
              <a:lnSpc>
                <a:spcPct val="81000"/>
              </a:lnSpc>
            </a:pPr>
            <a:r>
              <a:rPr sz="1700" b="1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SAFETY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700" b="1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GUIDELINES</a:t>
            </a:r>
            <a:endParaRPr lang="en-US" altLang="en-US" sz="1700" dirty="0"/>
          </a:p>
          <a:p>
            <a:pPr marL="12700" indent="635" algn="l" rtl="0" eaLnBrk="0">
              <a:lnSpc>
                <a:spcPct val="102000"/>
              </a:lnSpc>
              <a:spcBef>
                <a:spcPts val="25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 Platinum  LED</a:t>
            </a:r>
            <a:r>
              <a:rPr sz="1100" kern="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  Panel  is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sophisticated  piece</a:t>
            </a:r>
            <a:r>
              <a:rPr sz="11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electronic</a:t>
            </a:r>
            <a:r>
              <a:rPr sz="11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equipment.</a:t>
            </a:r>
            <a:r>
              <a:rPr sz="11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guarantee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smooth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operation, it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impo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rtant to follow all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instructions and guidelines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this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manual.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FABULUX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responsible for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injury and/or damages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resulting from the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misuse of this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due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disregard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information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printed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 manual.  Only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qualified</a:t>
            </a:r>
            <a:r>
              <a:rPr sz="11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certified  personnel  should  perform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 installation  of</a:t>
            </a:r>
            <a:r>
              <a:rPr sz="11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 panel  and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included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rigging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accessories.  Any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modifications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the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included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 accessories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will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void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original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manufactures warranty and increase the risk of d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amage and/or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personal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injury.</a:t>
            </a:r>
            <a:endParaRPr lang="en-US" altLang="en-US" sz="1100" dirty="0"/>
          </a:p>
        </p:txBody>
      </p:sp>
      <p:sp>
        <p:nvSpPr>
          <p:cNvPr id="28" name="textbox 28"/>
          <p:cNvSpPr/>
          <p:nvPr/>
        </p:nvSpPr>
        <p:spPr>
          <a:xfrm>
            <a:off x="450467" y="9679341"/>
            <a:ext cx="4822190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CHINA</a:t>
            </a:r>
            <a:endParaRPr lang="en-US" altLang="en-US" sz="900" dirty="0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9170" y="3777106"/>
            <a:ext cx="457200" cy="64922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5746" y="2655442"/>
            <a:ext cx="457199" cy="40233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7270" y="1753234"/>
            <a:ext cx="419100" cy="4206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449765" y="485622"/>
            <a:ext cx="6850380" cy="47777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5875" algn="l" rtl="0" eaLnBrk="0">
              <a:lnSpc>
                <a:spcPct val="82000"/>
              </a:lnSpc>
            </a:pPr>
            <a:r>
              <a:rPr sz="1700" b="1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SAFETY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700" b="1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GUIDELINES</a:t>
            </a:r>
            <a:endParaRPr lang="en-US" altLang="en-US" sz="1700" dirty="0"/>
          </a:p>
          <a:p>
            <a:pPr marL="17780" indent="-3175" algn="l" rtl="0" eaLnBrk="0">
              <a:lnSpc>
                <a:spcPct val="128000"/>
              </a:lnSpc>
              <a:spcBef>
                <a:spcPts val="25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 the original packaging materials and/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 case to transport the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for service.                  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PLEASE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recycle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shipping boxes and packaging whenever possible.</a:t>
            </a:r>
            <a:endParaRPr lang="en-US" altLang="en-US" sz="1100" dirty="0"/>
          </a:p>
          <a:p>
            <a:pPr marL="14605" algn="l" rtl="0" eaLnBrk="0">
              <a:lnSpc>
                <a:spcPct val="136000"/>
              </a:lnSpc>
              <a:spcBef>
                <a:spcPts val="375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avoid physical damage, read the inst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allation instructions carefully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installation.                      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 should only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 installed/opera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ted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 qualified and trained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professionals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ONLY.                       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Always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mount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a safe and stable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manner.</a:t>
            </a:r>
            <a:endParaRPr lang="en-US" altLang="en-US" sz="1100" dirty="0"/>
          </a:p>
          <a:p>
            <a:pPr marL="17145" indent="-2540" algn="l" rtl="0" eaLnBrk="0">
              <a:lnSpc>
                <a:spcPct val="101000"/>
              </a:lnSpc>
              <a:spcBef>
                <a:spcPts val="340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 can be normally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used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external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temperature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range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the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maximum 40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     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minimum -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C.</a:t>
            </a:r>
            <a:endParaRPr lang="en-US" altLang="en-US" sz="1100" dirty="0"/>
          </a:p>
          <a:p>
            <a:pPr marL="14605" algn="l" rtl="0" eaLnBrk="0">
              <a:lnSpc>
                <a:spcPts val="1505"/>
              </a:lnSpc>
              <a:spcBef>
                <a:spcPts val="535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 Wear appro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priate safety equipment during panel installation.</a:t>
            </a:r>
            <a:endParaRPr lang="en-US" altLang="en-US" sz="1100" dirty="0"/>
          </a:p>
          <a:p>
            <a:pPr marL="12700" indent="1905" algn="l" rtl="0" eaLnBrk="0">
              <a:lnSpc>
                <a:spcPct val="108000"/>
              </a:lnSpc>
              <a:spcBef>
                <a:spcPts val="445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Turn OFF power to panel,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computers, servers, system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boxes,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monitors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making any type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power or data connections and performing any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aintenance work.</a:t>
            </a:r>
            <a:endParaRPr lang="en-US" altLang="en-US" sz="1100" dirty="0"/>
          </a:p>
          <a:p>
            <a:pPr marL="14605" algn="l" rtl="0" eaLnBrk="0">
              <a:lnSpc>
                <a:spcPts val="1505"/>
              </a:lnSpc>
              <a:spcBef>
                <a:spcPts val="380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Read user manual c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arefully to ensure normal operation and lifespan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the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panel.</a:t>
            </a:r>
            <a:endParaRPr lang="en-US" altLang="en-US" sz="1100" dirty="0"/>
          </a:p>
          <a:p>
            <a:pPr marL="19050" indent="-4445" algn="l" rtl="0" eaLnBrk="0">
              <a:lnSpc>
                <a:spcPct val="108000"/>
              </a:lnSpc>
              <a:spcBef>
                <a:spcPts val="41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</a:t>
            </a:r>
            <a:r>
              <a:rPr sz="1100" b="1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Electronics used in this panel are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ESD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(Electrostatic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Discharge)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sensitive.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device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ESD, wear a grounded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ESD wrist strap or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similar grounding device when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handling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panel.</a:t>
            </a:r>
            <a:endParaRPr lang="en-US" altLang="en-US" sz="1100" dirty="0"/>
          </a:p>
          <a:p>
            <a:pPr marL="14605" algn="l" rtl="0" eaLnBrk="0">
              <a:lnSpc>
                <a:spcPts val="1505"/>
              </a:lnSpc>
              <a:spcBef>
                <a:spcPts val="380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 must be p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roperly grounded before operating. (resistance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must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less than 4Ω)</a:t>
            </a:r>
            <a:endParaRPr lang="en-US" altLang="en-US" sz="1100" dirty="0"/>
          </a:p>
          <a:p>
            <a:pPr marL="12700" indent="1270" algn="l" rtl="0" eaLnBrk="0">
              <a:lnSpc>
                <a:spcPct val="103000"/>
              </a:lnSpc>
              <a:spcBef>
                <a:spcPts val="425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</a:t>
            </a:r>
            <a:r>
              <a:rPr sz="1100" b="1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Ensure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disconnected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unplugging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cables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el,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especially serial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line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ports.</a:t>
            </a:r>
            <a:endParaRPr lang="en-US" altLang="en-US" sz="1100" dirty="0"/>
          </a:p>
          <a:p>
            <a:pPr marL="12700" algn="l" rtl="0" eaLnBrk="0">
              <a:lnSpc>
                <a:spcPts val="1505"/>
              </a:lnSpc>
              <a:spcBef>
                <a:spcPts val="510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Route power and d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ata cables so that they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likely to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 walked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pinched.</a:t>
            </a:r>
            <a:endParaRPr lang="en-US" altLang="en-US" sz="1100" dirty="0"/>
          </a:p>
          <a:p>
            <a:pPr marL="14605" algn="l" rtl="0" eaLnBrk="0">
              <a:lnSpc>
                <a:spcPct val="131000"/>
              </a:lnSpc>
              <a:spcBef>
                <a:spcPts val="415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 should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 installed fr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om top to bottom and disassembled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bottom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top when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hoisting.             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 for 2-hours per wee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k,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 not used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regularly or for an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extended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period.</a:t>
            </a:r>
            <a:endParaRPr lang="en-US" altLang="en-US" sz="1100" dirty="0"/>
          </a:p>
          <a:p>
            <a:pPr algn="l" rtl="0" eaLnBrk="0">
              <a:lnSpc>
                <a:spcPct val="108000"/>
              </a:lnSpc>
            </a:pPr>
            <a:endParaRPr lang="en-US" altLang="en-US" sz="300" dirty="0"/>
          </a:p>
          <a:p>
            <a:pPr marL="14605" algn="l" rtl="0" eaLnBrk="0">
              <a:lnSpc>
                <a:spcPts val="1635"/>
              </a:lnSpc>
              <a:spcBef>
                <a:spcPts val="0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CAUTION: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Cases used to transport panel must m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properly waterproofed for transportation.</a:t>
            </a:r>
            <a:endParaRPr lang="en-US" altLang="en-US" sz="1200" dirty="0"/>
          </a:p>
        </p:txBody>
      </p:sp>
      <p:sp>
        <p:nvSpPr>
          <p:cNvPr id="38" name="textbox 38"/>
          <p:cNvSpPr/>
          <p:nvPr/>
        </p:nvSpPr>
        <p:spPr>
          <a:xfrm>
            <a:off x="2541132" y="9687128"/>
            <a:ext cx="4710429" cy="1517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5000"/>
              </a:lnSpc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 • SHENZHEN,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CHINA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             </a:t>
            </a:r>
            <a:r>
              <a:rPr sz="1700" kern="0" spc="4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endParaRPr lang="en-US" altLang="en-US" sz="1700" baseline="-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40"/>
          <p:cNvSpPr/>
          <p:nvPr/>
        </p:nvSpPr>
        <p:spPr>
          <a:xfrm>
            <a:off x="447116" y="485622"/>
            <a:ext cx="7021830" cy="66401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6670" algn="l" rtl="0" eaLnBrk="0">
              <a:lnSpc>
                <a:spcPct val="82000"/>
              </a:lnSpc>
            </a:pPr>
            <a:r>
              <a:rPr sz="1700" b="1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MAINTENANCE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700" b="1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GUIDELINES</a:t>
            </a:r>
            <a:endParaRPr lang="en-US" altLang="en-US" sz="1700" dirty="0"/>
          </a:p>
          <a:p>
            <a:pPr marL="21590" indent="-3810" algn="l" rtl="0" eaLnBrk="0">
              <a:lnSpc>
                <a:spcPct val="103000"/>
              </a:lnSpc>
              <a:spcBef>
                <a:spcPts val="1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Careful and regular maintenance is necessary to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ptimize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potential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functional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the         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Video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ls.</a:t>
            </a:r>
            <a:endParaRPr lang="en-US" altLang="en-US" sz="1200" dirty="0"/>
          </a:p>
          <a:p>
            <a:pPr marL="307340" indent="-280035" algn="l" rtl="0" eaLnBrk="0">
              <a:lnSpc>
                <a:spcPct val="94000"/>
              </a:lnSpc>
              <a:spcBef>
                <a:spcPts val="1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    Read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2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operation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instructions</a:t>
            </a:r>
            <a:r>
              <a:rPr sz="1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correct</a:t>
            </a:r>
            <a:r>
              <a:rPr sz="12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operation</a:t>
            </a:r>
            <a:r>
              <a:rPr sz="1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</a:t>
            </a:r>
            <a:r>
              <a:rPr sz="12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Panels.</a:t>
            </a:r>
            <a:endParaRPr lang="en-US" altLang="en-US" sz="1200" dirty="0"/>
          </a:p>
          <a:p>
            <a:pPr marL="295275" indent="-280670" algn="l" rtl="0" eaLnBrk="0">
              <a:lnSpc>
                <a:spcPct val="102000"/>
              </a:lnSpc>
              <a:spcBef>
                <a:spcPts val="2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   Although the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Video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igned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built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withstand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some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impact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forces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when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installed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correctly,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take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care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oid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impact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when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handling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transporting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them,</a:t>
            </a:r>
            <a:endParaRPr lang="en-US" altLang="en-US" sz="1200" dirty="0"/>
          </a:p>
          <a:p>
            <a:pPr marL="16510" indent="283845" algn="l" rtl="0" eaLnBrk="0">
              <a:lnSpc>
                <a:spcPct val="101000"/>
              </a:lnSpc>
              <a:spcBef>
                <a:spcPts val="2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especially corners and edges, which are particularly frangible during transportation.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3.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Check each Platinum LED Video Panel fo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 loose screws and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 fasteners.</a:t>
            </a:r>
            <a:endParaRPr lang="en-US" altLang="en-US" sz="1200" dirty="0"/>
          </a:p>
          <a:p>
            <a:pPr marL="300990" indent="-288290" algn="l" rtl="0" eaLnBrk="0">
              <a:lnSpc>
                <a:spcPct val="99000"/>
              </a:lnSpc>
              <a:spcBef>
                <a:spcPts val="2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4.    If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</a:t>
            </a:r>
            <a:r>
              <a:rPr sz="12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fixed</a:t>
            </a:r>
            <a:r>
              <a:rPr sz="12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displayed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lengthy</a:t>
            </a:r>
            <a:r>
              <a:rPr sz="1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time,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regularly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inspect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connecting</a:t>
            </a:r>
            <a:r>
              <a:rPr sz="12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plates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equipment,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replace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repair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2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necessary,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d</a:t>
            </a:r>
            <a:r>
              <a:rPr sz="1200" kern="0" spc="0" dirty="0">
                <a:solidFill>
                  <a:srgbClr val="2C27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uring long</a:t>
            </a:r>
            <a:r>
              <a:rPr sz="1200" kern="0" spc="70" dirty="0">
                <a:solidFill>
                  <a:srgbClr val="2C27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2C27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periods of non-use, disconne</a:t>
            </a:r>
            <a:r>
              <a:rPr sz="1200" kern="0" spc="-10" dirty="0">
                <a:solidFill>
                  <a:srgbClr val="2C27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 the main</a:t>
            </a:r>
            <a:r>
              <a:rPr sz="1200" kern="0" spc="70" dirty="0">
                <a:solidFill>
                  <a:srgbClr val="2C27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2C27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to</a:t>
            </a:r>
            <a:r>
              <a:rPr sz="1200" kern="0" spc="20" dirty="0">
                <a:solidFill>
                  <a:srgbClr val="2C27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2C27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70" dirty="0">
                <a:solidFill>
                  <a:srgbClr val="2C27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2C27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unit.</a:t>
            </a:r>
            <a:endParaRPr lang="en-US" altLang="en-US" sz="1200" dirty="0"/>
          </a:p>
          <a:p>
            <a:pPr marL="300355" indent="-283845" algn="l" rtl="0" eaLnBrk="0">
              <a:lnSpc>
                <a:spcPct val="99000"/>
              </a:lnSpc>
              <a:spcBef>
                <a:spcPts val="2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5.    Use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necessary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ESD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(electrostatic</a:t>
            </a:r>
            <a:r>
              <a:rPr sz="12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discharge)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precautions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when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handling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PT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els,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especially the LED screens, as they are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ESD sensitive and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easily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damaged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ESD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exposure.</a:t>
            </a:r>
            <a:endParaRPr lang="en-US" altLang="en-US" sz="1200" dirty="0"/>
          </a:p>
          <a:p>
            <a:pPr marL="300990" indent="-284480" algn="l" rtl="0" eaLnBrk="0">
              <a:lnSpc>
                <a:spcPct val="100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6.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Null Line a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nd Live Line connections from the computer and control system cannot be reversed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should therefore only be connected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orig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inal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layout order.</a:t>
            </a:r>
            <a:endParaRPr lang="en-US" altLang="en-US" sz="1200" dirty="0"/>
          </a:p>
          <a:p>
            <a:pPr marL="305435" indent="-287655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7.    If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GFI</a:t>
            </a:r>
            <a:r>
              <a:rPr sz="12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(Ground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Fault</a:t>
            </a:r>
            <a:r>
              <a:rPr sz="12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Interrupt)</a:t>
            </a:r>
            <a:r>
              <a:rPr sz="12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breaker-switch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trips</a:t>
            </a:r>
            <a:r>
              <a:rPr sz="1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often,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check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replace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power-supply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switch.</a:t>
            </a:r>
            <a:endParaRPr lang="en-US" altLang="en-US" sz="1200" dirty="0"/>
          </a:p>
          <a:p>
            <a:pPr marL="295275" indent="-278765" algn="l" rtl="0" eaLnBrk="0">
              <a:lnSpc>
                <a:spcPct val="99000"/>
              </a:lnSpc>
              <a:spcBef>
                <a:spcPts val="4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8.   When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operating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inum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Panels,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computer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powering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Screens;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converse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ly,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when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shutting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down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operation,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turn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</a:t>
            </a:r>
            <a:r>
              <a:rPr sz="1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off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</a:t>
            </a:r>
            <a:r>
              <a:rPr sz="1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turning</a:t>
            </a:r>
            <a:r>
              <a:rPr sz="12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off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computer.</a:t>
            </a:r>
            <a:r>
              <a:rPr sz="1200" kern="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turned</a:t>
            </a:r>
            <a:r>
              <a:rPr sz="12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off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first,</a:t>
            </a:r>
            <a:r>
              <a:rPr sz="12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2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intensity</a:t>
            </a:r>
            <a:r>
              <a:rPr sz="12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brightness</a:t>
            </a:r>
            <a:r>
              <a:rPr sz="12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might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appear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causing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catastrophic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failure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those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  <a:p>
            <a:pPr marL="299720" indent="-283210" algn="l" rtl="0" eaLnBrk="0">
              <a:lnSpc>
                <a:spcPct val="99000"/>
              </a:lnSpc>
              <a:spcBef>
                <a:spcPts val="4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9.    If while conducting an electrical test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 circuit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shorts,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breaker-switch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trips,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wires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burn,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abnormality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appears,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disc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ontinue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testing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troubleshoot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units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find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problem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continuing with any testing or operat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ion.</a:t>
            </a:r>
            <a:endParaRPr lang="en-US" altLang="en-US" sz="1200" dirty="0"/>
          </a:p>
          <a:p>
            <a:pPr marL="300355" indent="-273050" algn="l" rtl="0" eaLnBrk="0">
              <a:lnSpc>
                <a:spcPct val="102000"/>
              </a:lnSpc>
              <a:spcBef>
                <a:spcPts val="1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10.</a:t>
            </a:r>
            <a:r>
              <a:rPr sz="12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ensure consistent operation, it might be necessary to learn operating parameters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 installation,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 recovery,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backup, controller settings, and ba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sic data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preset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modification.</a:t>
            </a:r>
            <a:endParaRPr lang="en-US" altLang="en-US" sz="1200" dirty="0"/>
          </a:p>
          <a:p>
            <a:pPr marL="27305" algn="l" rtl="0" eaLnBrk="0">
              <a:lnSpc>
                <a:spcPct val="100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11.</a:t>
            </a:r>
            <a:r>
              <a:rPr sz="1200" kern="0" spc="3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Regularly check computer for any vi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ruses and remove any irrelevant data.</a:t>
            </a:r>
            <a:endParaRPr lang="en-US" altLang="en-US" sz="1200" dirty="0"/>
          </a:p>
          <a:p>
            <a:pPr marL="27305" algn="l" rtl="0" eaLnBrk="0">
              <a:lnSpc>
                <a:spcPct val="100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12.</a:t>
            </a:r>
            <a:r>
              <a:rPr sz="12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 a qualified technician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should operate software system.</a:t>
            </a:r>
            <a:endParaRPr lang="en-US" altLang="en-US" sz="1200" dirty="0"/>
          </a:p>
          <a:p>
            <a:pPr marL="300355" indent="-273050" algn="l" rtl="0" eaLnBrk="0">
              <a:lnSpc>
                <a:spcPct val="100000"/>
              </a:lnSpc>
              <a:spcBef>
                <a:spcPts val="1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13.</a:t>
            </a:r>
            <a:r>
              <a:rPr sz="1200" kern="0" spc="3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Remove  an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  moisture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found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inside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outside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dismantling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video</a:t>
            </a:r>
            <a:r>
              <a:rPr sz="1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urning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them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their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optional</a:t>
            </a:r>
            <a:r>
              <a:rPr sz="12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flight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cases</a:t>
            </a:r>
            <a:r>
              <a:rPr sz="1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(sold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separately).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Ensure flight cases are free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of any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moisture,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using a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fan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dry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them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necessary,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avoid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ESD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generating friction when return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ing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Video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Panels.</a:t>
            </a:r>
            <a:endParaRPr lang="en-US" altLang="en-US" sz="1200" dirty="0"/>
          </a:p>
          <a:p>
            <a:pPr marL="304165" indent="-276860" algn="l" rtl="0" eaLnBrk="0">
              <a:lnSpc>
                <a:spcPct val="100000"/>
              </a:lnSpc>
              <a:spcBef>
                <a:spcPts val="1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14.</a:t>
            </a:r>
            <a:r>
              <a:rPr sz="12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Platinum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Video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 are within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IP66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rating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parameters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(front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rear),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limit or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remo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 any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 exposed to moisture, co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ndensation, or humidity, and consider using air conditioning where available.</a:t>
            </a:r>
            <a:endParaRPr lang="en-US" altLang="en-US" sz="1100" dirty="0"/>
          </a:p>
          <a:p>
            <a:pPr marL="27305" algn="l" rtl="0" eaLnBrk="0">
              <a:lnSpc>
                <a:spcPts val="154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15.</a:t>
            </a:r>
            <a:r>
              <a:rPr sz="12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When not in use, st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ore Platinum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Video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Panels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a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dry, well ventilated facility.</a:t>
            </a:r>
            <a:endParaRPr lang="en-US" altLang="en-US" sz="1200" dirty="0"/>
          </a:p>
        </p:txBody>
      </p:sp>
      <p:sp>
        <p:nvSpPr>
          <p:cNvPr id="42" name="textbox 42"/>
          <p:cNvSpPr/>
          <p:nvPr/>
        </p:nvSpPr>
        <p:spPr>
          <a:xfrm>
            <a:off x="450888" y="9679341"/>
            <a:ext cx="4821554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CHINA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86814" y="4035945"/>
            <a:ext cx="5966740" cy="4979354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33040" y="1342259"/>
            <a:ext cx="2416140" cy="236840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2119" y="1315184"/>
            <a:ext cx="2350821" cy="2347853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375249" y="4044005"/>
            <a:ext cx="958214" cy="2340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7145" algn="l" rtl="0" eaLnBrk="0">
              <a:lnSpc>
                <a:spcPct val="81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Position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Pin</a:t>
            </a:r>
            <a:endParaRPr lang="en-US" altLang="en-US" sz="11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marL="16510" algn="l" rtl="0" eaLnBrk="0">
              <a:lnSpc>
                <a:spcPts val="1505"/>
              </a:lnSpc>
              <a:spcBef>
                <a:spcPts val="340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Module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</a:t>
            </a:r>
            <a:endParaRPr lang="en-US" altLang="en-US" sz="1100" dirty="0"/>
          </a:p>
          <a:p>
            <a:pPr algn="l" rtl="0" eaLnBrk="0">
              <a:lnSpc>
                <a:spcPct val="132000"/>
              </a:lnSpc>
            </a:pPr>
            <a:endParaRPr lang="en-US" altLang="en-US" sz="1000" dirty="0"/>
          </a:p>
          <a:p>
            <a:pPr algn="l" rtl="0" eaLnBrk="0">
              <a:lnSpc>
                <a:spcPct val="132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2000"/>
              </a:lnSpc>
              <a:spcBef>
                <a:spcPts val="335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Safety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Rope</a:t>
            </a:r>
            <a:endParaRPr lang="en-US" altLang="en-US" sz="11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17145" algn="l" rtl="0" eaLnBrk="0">
              <a:lnSpc>
                <a:spcPct val="81000"/>
              </a:lnSpc>
              <a:spcBef>
                <a:spcPts val="335"/>
              </a:spcBef>
            </a:pP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Box</a:t>
            </a:r>
            <a:endParaRPr lang="en-US" altLang="en-US" sz="11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algn="l" rtl="0" eaLnBrk="0">
              <a:lnSpc>
                <a:spcPct val="138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2000"/>
              </a:lnSpc>
              <a:spcBef>
                <a:spcPts val="0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Structure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en-US" altLang="en-US" sz="1100" dirty="0"/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67745" y="1316668"/>
            <a:ext cx="338865" cy="2394496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2840050" y="1375409"/>
            <a:ext cx="584200" cy="1330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7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altLang="en-US" sz="74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9000"/>
              </a:lnSpc>
            </a:pPr>
            <a:endParaRPr lang="en-US" altLang="en-US" sz="300" dirty="0"/>
          </a:p>
          <a:p>
            <a:pPr marL="35560" algn="l" rtl="0" eaLnBrk="0">
              <a:lnSpc>
                <a:spcPts val="1015"/>
              </a:lnSpc>
              <a:spcBef>
                <a:spcPts val="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960mm</a:t>
            </a:r>
            <a:endParaRPr lang="en-US" altLang="en-US" sz="1400" dirty="0"/>
          </a:p>
        </p:txBody>
      </p:sp>
      <p:sp>
        <p:nvSpPr>
          <p:cNvPr id="56" name="textbox 56"/>
          <p:cNvSpPr/>
          <p:nvPr/>
        </p:nvSpPr>
        <p:spPr>
          <a:xfrm>
            <a:off x="2541132" y="9685444"/>
            <a:ext cx="4710429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 • SHENZHEN,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CHINA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             </a:t>
            </a:r>
            <a:r>
              <a:rPr sz="1700" kern="0" spc="4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</a:t>
            </a:r>
            <a:endParaRPr lang="en-US" altLang="en-US" sz="1700" baseline="-3000" dirty="0"/>
          </a:p>
        </p:txBody>
      </p:sp>
      <p:sp>
        <p:nvSpPr>
          <p:cNvPr id="58" name="textbox 58"/>
          <p:cNvSpPr/>
          <p:nvPr/>
        </p:nvSpPr>
        <p:spPr>
          <a:xfrm>
            <a:off x="371411" y="962405"/>
            <a:ext cx="2393314" cy="2025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7000"/>
              </a:lnSpc>
            </a:pP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Dimension: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960x960x8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9.2mm</a:t>
            </a:r>
            <a:endParaRPr lang="en-US" altLang="en-US" sz="1500" dirty="0"/>
          </a:p>
        </p:txBody>
      </p:sp>
      <p:sp>
        <p:nvSpPr>
          <p:cNvPr id="60" name="textbox 60"/>
          <p:cNvSpPr/>
          <p:nvPr/>
        </p:nvSpPr>
        <p:spPr>
          <a:xfrm>
            <a:off x="375951" y="7566380"/>
            <a:ext cx="1361439" cy="217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05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Cable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Hidden Groove</a:t>
            </a:r>
            <a:endParaRPr lang="en-US" altLang="en-US" sz="1100" dirty="0"/>
          </a:p>
        </p:txBody>
      </p:sp>
      <p:sp>
        <p:nvSpPr>
          <p:cNvPr id="62" name="textbox 62"/>
          <p:cNvSpPr/>
          <p:nvPr/>
        </p:nvSpPr>
        <p:spPr>
          <a:xfrm>
            <a:off x="3040697" y="566356"/>
            <a:ext cx="1793239" cy="201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7000"/>
              </a:lnSpc>
            </a:pP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PANEL OVERVIEW</a:t>
            </a:r>
            <a:endParaRPr lang="en-US" altLang="en-US" sz="1500" dirty="0"/>
          </a:p>
        </p:txBody>
      </p:sp>
      <p:sp>
        <p:nvSpPr>
          <p:cNvPr id="64" name="textbox 64"/>
          <p:cNvSpPr/>
          <p:nvPr/>
        </p:nvSpPr>
        <p:spPr>
          <a:xfrm>
            <a:off x="1514500" y="3740171"/>
            <a:ext cx="561340" cy="190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7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960mm</a:t>
            </a:r>
            <a:endParaRPr lang="en-US" altLang="en-US" sz="1400" dirty="0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703704" y="3645534"/>
            <a:ext cx="1011872" cy="142875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43864" y="3682110"/>
            <a:ext cx="1009650" cy="98298"/>
          </a:xfrm>
          <a:prstGeom prst="rect">
            <a:avLst/>
          </a:prstGeom>
        </p:spPr>
      </p:pic>
      <p:sp>
        <p:nvSpPr>
          <p:cNvPr id="70" name="rect"/>
          <p:cNvSpPr/>
          <p:nvPr/>
        </p:nvSpPr>
        <p:spPr>
          <a:xfrm>
            <a:off x="2730487" y="3631247"/>
            <a:ext cx="399440" cy="1016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833179" y="2693034"/>
            <a:ext cx="98285" cy="942975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722232" y="1369377"/>
            <a:ext cx="398170" cy="10159"/>
          </a:xfrm>
          <a:prstGeom prst="rect">
            <a:avLst/>
          </a:prstGeom>
        </p:spPr>
      </p:pic>
      <p:sp>
        <p:nvSpPr>
          <p:cNvPr id="76" name="rect"/>
          <p:cNvSpPr/>
          <p:nvPr/>
        </p:nvSpPr>
        <p:spPr>
          <a:xfrm>
            <a:off x="401002" y="3655059"/>
            <a:ext cx="9525" cy="14287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4181" y="3208037"/>
            <a:ext cx="4890907" cy="3779501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0139" y="2434056"/>
            <a:ext cx="3618915" cy="3108222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19554" y="5251272"/>
            <a:ext cx="5114975" cy="1316532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374969" y="4990820"/>
            <a:ext cx="1169035" cy="613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indent="6985" algn="l" rtl="0" eaLnBrk="0">
              <a:lnSpc>
                <a:spcPct val="117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Cable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 Signal</a:t>
            </a:r>
            <a:endParaRPr lang="en-US" altLang="en-US" sz="1100" dirty="0"/>
          </a:p>
          <a:p>
            <a:pPr marL="13335" algn="l" rtl="0" eaLnBrk="0">
              <a:lnSpc>
                <a:spcPts val="1505"/>
              </a:lnSpc>
              <a:spcBef>
                <a:spcPts val="20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Cable</a:t>
            </a:r>
            <a:endParaRPr lang="en-US" altLang="en-US" sz="1100" dirty="0"/>
          </a:p>
        </p:txBody>
      </p:sp>
      <p:sp>
        <p:nvSpPr>
          <p:cNvPr id="86" name="textbox 86"/>
          <p:cNvSpPr/>
          <p:nvPr/>
        </p:nvSpPr>
        <p:spPr>
          <a:xfrm>
            <a:off x="460431" y="9679341"/>
            <a:ext cx="4812029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 Technology Co.,Ltd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SHENZHEN, C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HINA</a:t>
            </a:r>
            <a:endParaRPr lang="en-US" altLang="en-US" sz="900" dirty="0"/>
          </a:p>
        </p:txBody>
      </p:sp>
      <p:sp>
        <p:nvSpPr>
          <p:cNvPr id="88" name="textbox 88"/>
          <p:cNvSpPr/>
          <p:nvPr/>
        </p:nvSpPr>
        <p:spPr>
          <a:xfrm>
            <a:off x="3025457" y="566356"/>
            <a:ext cx="1791970" cy="201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7000"/>
              </a:lnSpc>
            </a:pP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PANEL OVERVIEW</a:t>
            </a:r>
            <a:endParaRPr lang="en-US" altLang="en-US" sz="1500" dirty="0"/>
          </a:p>
        </p:txBody>
      </p:sp>
      <p:sp>
        <p:nvSpPr>
          <p:cNvPr id="90" name="textbox 90"/>
          <p:cNvSpPr/>
          <p:nvPr/>
        </p:nvSpPr>
        <p:spPr>
          <a:xfrm>
            <a:off x="380021" y="3802100"/>
            <a:ext cx="970280" cy="217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05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Receiving Card</a:t>
            </a:r>
            <a:endParaRPr lang="en-US" altLang="en-US" sz="1100" dirty="0"/>
          </a:p>
        </p:txBody>
      </p:sp>
      <p:sp>
        <p:nvSpPr>
          <p:cNvPr id="92" name="textbox 92"/>
          <p:cNvSpPr/>
          <p:nvPr/>
        </p:nvSpPr>
        <p:spPr>
          <a:xfrm>
            <a:off x="380161" y="3207741"/>
            <a:ext cx="651509" cy="217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05"/>
              </a:lnSpc>
            </a:pP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HUB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Card</a:t>
            </a:r>
            <a:endParaRPr lang="en-US" altLang="en-US" sz="1100" dirty="0"/>
          </a:p>
        </p:txBody>
      </p:sp>
      <p:sp>
        <p:nvSpPr>
          <p:cNvPr id="94" name="textbox 94"/>
          <p:cNvSpPr/>
          <p:nvPr/>
        </p:nvSpPr>
        <p:spPr>
          <a:xfrm>
            <a:off x="379740" y="2457361"/>
            <a:ext cx="876300" cy="163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Supply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96"/>
          <p:cNvGraphicFramePr>
            <a:graphicFrameLocks noGrp="1"/>
          </p:cNvGraphicFramePr>
          <p:nvPr/>
        </p:nvGraphicFramePr>
        <p:xfrm>
          <a:off x="405256" y="1005205"/>
          <a:ext cx="7155180" cy="8325486"/>
        </p:xfrm>
        <a:graphic>
          <a:graphicData uri="http://schemas.openxmlformats.org/drawingml/2006/table">
            <a:tbl>
              <a:tblPr/>
              <a:tblGrid>
                <a:gridCol w="1009650"/>
                <a:gridCol w="1791970"/>
                <a:gridCol w="1400175"/>
                <a:gridCol w="1451610"/>
                <a:gridCol w="83185"/>
                <a:gridCol w="1418590"/>
              </a:tblGrid>
              <a:tr h="2590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68770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Name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497205" algn="l" rtl="0" eaLnBrk="0">
                        <a:lnSpc>
                          <a:spcPct val="75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Specs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1226820" algn="l" rtl="0" eaLnBrk="0">
                        <a:lnSpc>
                          <a:spcPct val="76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Picture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085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1000" dirty="0"/>
                    </a:p>
                    <a:p>
                      <a:pPr marL="141160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Front</a:t>
                      </a:r>
                      <a:r>
                        <a:rPr sz="2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 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Installation</a:t>
                      </a:r>
                      <a:endParaRPr lang="en-US" altLang="en-US" sz="2000" dirty="0"/>
                    </a:p>
                  </a:txBody>
                  <a:tcPr marL="0" marR="0" marT="0" marB="0" vert="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42620" indent="-555625" algn="l" rtl="0" eaLnBrk="0">
                        <a:lnSpc>
                          <a:spcPct val="90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Connecting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Plate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b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etween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cabinets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64490" algn="l" rtl="0" eaLnBrk="0">
                        <a:lnSpc>
                          <a:spcPct val="7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143x77mm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590">
                <a:tc vMerge="1">
                  <a:tcPr marL="0" marR="0" marT="0" marB="0" vert="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300" dirty="0"/>
                    </a:p>
                    <a:p>
                      <a:pPr marL="714375" algn="l" rtl="0" eaLnBrk="0">
                        <a:lnSpc>
                          <a:spcPct val="7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Screw</a:t>
                      </a:r>
                      <a:endParaRPr lang="en-US" altLang="en-US" sz="1200" dirty="0"/>
                    </a:p>
                    <a:p>
                      <a:pPr marL="184785" algn="l" rtl="0" eaLnBrk="0">
                        <a:lnSpc>
                          <a:spcPct val="78000"/>
                        </a:lnSpc>
                        <a:spcBef>
                          <a:spcPts val="33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for the cabinet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left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and</a:t>
                      </a:r>
                      <a:endParaRPr lang="en-US" altLang="en-US" sz="1200" dirty="0"/>
                    </a:p>
                    <a:p>
                      <a:pPr marL="592455" algn="l" rtl="0" eaLnBrk="0">
                        <a:lnSpc>
                          <a:spcPct val="78000"/>
                        </a:lnSpc>
                        <a:spcBef>
                          <a:spcPts val="34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right fixe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marL="45529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M10*52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69">
                <a:tc vMerge="1">
                  <a:tcPr marL="0" marR="0" marT="0" marB="0" vert="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300" dirty="0"/>
                    </a:p>
                    <a:p>
                      <a:pPr marL="71437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Screw</a:t>
                      </a:r>
                      <a:endParaRPr lang="en-US" altLang="en-US" sz="1200" dirty="0"/>
                    </a:p>
                    <a:p>
                      <a:pPr marL="134620" algn="l" rtl="0" eaLnBrk="0">
                        <a:lnSpc>
                          <a:spcPct val="78000"/>
                        </a:lnSpc>
                        <a:spcBef>
                          <a:spcPts val="34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for the cabi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net front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and</a:t>
                      </a:r>
                      <a:endParaRPr lang="en-US" altLang="en-US" sz="1200" dirty="0"/>
                    </a:p>
                    <a:p>
                      <a:pPr marL="594360" algn="l" rtl="0" eaLnBrk="0">
                        <a:lnSpc>
                          <a:spcPct val="78000"/>
                        </a:lnSpc>
                        <a:spcBef>
                          <a:spcPts val="34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back fixed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93395" algn="l" rtl="0" eaLnBrk="0">
                        <a:lnSpc>
                          <a:spcPct val="78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M8*95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185">
                <a:tc vMerge="1">
                  <a:tcPr marL="0" marR="0" marT="0" marB="0" vert="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marL="14922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T-type Allen wrenc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h, for</a:t>
                      </a:r>
                      <a:endParaRPr lang="en-US" altLang="en-US" sz="1200" dirty="0"/>
                    </a:p>
                    <a:p>
                      <a:pPr marL="375920" algn="l" rtl="0" eaLnBrk="0">
                        <a:lnSpc>
                          <a:spcPct val="77000"/>
                        </a:lnSpc>
                        <a:spcBef>
                          <a:spcPts val="35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Platinum</a:t>
                      </a:r>
                      <a:r>
                        <a:rPr sz="12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module</a:t>
                      </a:r>
                      <a:endParaRPr lang="en-US" altLang="en-US" sz="1200" dirty="0"/>
                    </a:p>
                    <a:p>
                      <a:pPr marL="158115" algn="l" rtl="0" eaLnBrk="0">
                        <a:lnSpc>
                          <a:spcPct val="77000"/>
                        </a:lnSpc>
                        <a:spcBef>
                          <a:spcPts val="35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480x320mm,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pixe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l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pitch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99695" algn="l" rtl="0" eaLnBrk="0">
                        <a:lnSpc>
                          <a:spcPct val="7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6.67mm, 8mm and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10mm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marL="549910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M2.5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164">
                <a:tc vMerge="1">
                  <a:tcPr marL="0" marR="0" marT="0" marB="0" vert="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marL="149225" algn="l" rtl="0" eaLnBrk="0">
                        <a:lnSpc>
                          <a:spcPct val="78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T-type Allen wrenc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h, for</a:t>
                      </a:r>
                      <a:endParaRPr lang="en-US" altLang="en-US" sz="1200" dirty="0"/>
                    </a:p>
                    <a:p>
                      <a:pPr marL="375920" algn="l" rtl="0" eaLnBrk="0">
                        <a:lnSpc>
                          <a:spcPct val="77000"/>
                        </a:lnSpc>
                        <a:spcBef>
                          <a:spcPts val="36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Platinum</a:t>
                      </a:r>
                      <a:r>
                        <a:rPr sz="12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module</a:t>
                      </a:r>
                      <a:endParaRPr lang="en-US" altLang="en-US" sz="1200" dirty="0"/>
                    </a:p>
                    <a:p>
                      <a:pPr marL="158115" algn="l" rtl="0" eaLnBrk="0">
                        <a:lnSpc>
                          <a:spcPct val="77000"/>
                        </a:lnSpc>
                        <a:spcBef>
                          <a:spcPts val="35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480x320mm,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pixe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l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pitch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684530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5.7mm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07695" algn="l" rtl="0" eaLnBrk="0">
                        <a:lnSpc>
                          <a:spcPct val="74000"/>
                        </a:lnSpc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1000" dirty="0"/>
                    </a:p>
                    <a:p>
                      <a:pPr marL="80073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Side</a:t>
                      </a:r>
                      <a:r>
                        <a:rPr sz="20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Insta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llation</a:t>
                      </a:r>
                      <a:endParaRPr lang="en-US" altLang="en-US" sz="2000" dirty="0"/>
                    </a:p>
                  </a:txBody>
                  <a:tcPr marL="0" marR="0" marT="0" marB="0" vert="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73660" indent="635" algn="l" rtl="0" eaLnBrk="0">
                        <a:lnSpc>
                          <a:spcPct val="90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Connecting  Plate</a:t>
                      </a:r>
                      <a:r>
                        <a:rPr sz="12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fo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r  both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side cabin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ets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installation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715">
                <a:tc vMerge="1">
                  <a:tcPr marL="0" marR="0" marT="0" marB="0" vert="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/>
                    </a:p>
                    <a:p>
                      <a:pPr marL="71437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Screw</a:t>
                      </a:r>
                      <a:endParaRPr lang="en-US" altLang="en-US" sz="1200" dirty="0"/>
                    </a:p>
                    <a:p>
                      <a:pPr marL="184785" algn="l" rtl="0" eaLnBrk="0">
                        <a:lnSpc>
                          <a:spcPct val="78000"/>
                        </a:lnSpc>
                        <a:spcBef>
                          <a:spcPts val="34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for the cabinet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left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and</a:t>
                      </a:r>
                      <a:endParaRPr lang="en-US" altLang="en-US" sz="1200" dirty="0"/>
                    </a:p>
                    <a:p>
                      <a:pPr marL="592455" algn="l" rtl="0" eaLnBrk="0">
                        <a:lnSpc>
                          <a:spcPct val="78000"/>
                        </a:lnSpc>
                        <a:spcBef>
                          <a:spcPts val="34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right fixe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marL="45529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M10*52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 vMerge="1">
                  <a:tcPr marL="0" marR="0" marT="0" marB="0" vert="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300" dirty="0"/>
                    </a:p>
                    <a:p>
                      <a:pPr marL="714375" algn="l" rtl="0" eaLnBrk="0">
                        <a:lnSpc>
                          <a:spcPct val="7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Screw</a:t>
                      </a:r>
                      <a:endParaRPr lang="en-US" altLang="en-US" sz="1200" dirty="0"/>
                    </a:p>
                    <a:p>
                      <a:pPr marL="134620" algn="l" rtl="0" eaLnBrk="0">
                        <a:lnSpc>
                          <a:spcPct val="78000"/>
                        </a:lnSpc>
                        <a:spcBef>
                          <a:spcPts val="33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for the cabi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net front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and</a:t>
                      </a:r>
                      <a:endParaRPr lang="en-US" altLang="en-US" sz="1200" dirty="0"/>
                    </a:p>
                    <a:p>
                      <a:pPr marL="594360" algn="l" rtl="0" eaLnBrk="0">
                        <a:lnSpc>
                          <a:spcPct val="78000"/>
                        </a:lnSpc>
                        <a:spcBef>
                          <a:spcPts val="35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back fixed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455295" algn="l" rtl="0" eaLnBrk="0">
                        <a:lnSpc>
                          <a:spcPct val="78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M10*75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515">
                <a:tc vMerge="1">
                  <a:tcPr marL="0" marR="0" marT="0" marB="0" vert="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433705" algn="l" rtl="0" eaLnBrk="0">
                        <a:lnSpc>
                          <a:spcPct val="7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Hex wrench for</a:t>
                      </a:r>
                      <a:endParaRPr lang="en-US" altLang="en-US" sz="1200" dirty="0"/>
                    </a:p>
                    <a:p>
                      <a:pPr marL="133985" algn="l" rtl="0" eaLnBrk="0">
                        <a:lnSpc>
                          <a:spcPct val="77000"/>
                        </a:lnSpc>
                        <a:spcBef>
                          <a:spcPts val="35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connection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plate screws,</a:t>
                      </a:r>
                      <a:endParaRPr lang="en-US" altLang="en-US" sz="1200" dirty="0"/>
                    </a:p>
                    <a:p>
                      <a:pPr marL="363220" algn="l" rtl="0" eaLnBrk="0">
                        <a:lnSpc>
                          <a:spcPct val="78000"/>
                        </a:lnSpc>
                        <a:spcBef>
                          <a:spcPts val="34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front installa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tion.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07695" algn="l" rtl="0" eaLnBrk="0">
                        <a:lnSpc>
                          <a:spcPct val="74000"/>
                        </a:lnSpc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8" name="picture 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75504" y="8261604"/>
            <a:ext cx="2153411" cy="1036319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16632" y="3980760"/>
            <a:ext cx="2091802" cy="848795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16632" y="5036892"/>
            <a:ext cx="2091802" cy="848795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93194" y="1518968"/>
            <a:ext cx="1421432" cy="790252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14603" y="6185980"/>
            <a:ext cx="1343905" cy="804013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364" y="6170389"/>
            <a:ext cx="1319083" cy="795837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170087" y="1582406"/>
            <a:ext cx="1287434" cy="710945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2540497" y="9684809"/>
            <a:ext cx="4786629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Fabulux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Technology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.,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Ltd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•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SHENZHEN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CHINA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</a:t>
            </a:r>
            <a:r>
              <a:rPr sz="1700" kern="0" spc="30" baseline="-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11</a:t>
            </a:r>
            <a:endParaRPr lang="en-US" altLang="en-US" sz="1700" baseline="-3000" dirty="0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805679" y="7180660"/>
            <a:ext cx="1420748" cy="332475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739089" y="2597206"/>
            <a:ext cx="1418606" cy="326695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751265" y="7832963"/>
            <a:ext cx="1424420" cy="271495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747039" y="3327279"/>
            <a:ext cx="1530537" cy="197450"/>
          </a:xfrm>
          <a:prstGeom prst="rect">
            <a:avLst/>
          </a:prstGeom>
        </p:spPr>
      </p:pic>
      <p:sp>
        <p:nvSpPr>
          <p:cNvPr id="122" name="textbox 122"/>
          <p:cNvSpPr/>
          <p:nvPr/>
        </p:nvSpPr>
        <p:spPr>
          <a:xfrm>
            <a:off x="2790697" y="693737"/>
            <a:ext cx="2262504" cy="201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7000"/>
              </a:lnSpc>
            </a:pP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LIST OF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TOOL</a:t>
            </a:r>
            <a:endParaRPr lang="en-US" altLang="en-US" sz="15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NlYjY3NjEzMDExODJkNTIxOWE4ODQxYzg3NzI3MjE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24544</Words>
  <Application>WPS 演示</Application>
  <PresentationFormat/>
  <Paragraphs>753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Cambria</vt:lpstr>
      <vt:lpstr>Arial</vt:lpstr>
      <vt:lpstr>Times New Roman</vt:lpstr>
      <vt:lpstr>微软雅黑</vt:lpstr>
      <vt:lpstr>Arial Unicode MS</vt:lpstr>
      <vt:lpstr>Calibri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嘿,您真美 Bob</cp:lastModifiedBy>
  <cp:revision>1</cp:revision>
  <dcterms:created xsi:type="dcterms:W3CDTF">2023-07-24T07:20:09Z</dcterms:created>
  <dcterms:modified xsi:type="dcterms:W3CDTF">2023-07-24T07:20:10Z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2023-07-24T15:12:53Z</vt:filetime>
  </property>
  <property fmtid="{D5CDD505-2E9C-101B-9397-08002B2CF9AE}" pid="4" name="ICV">
    <vt:lpwstr>0AD4BCECB20D437EA36FAD9FF4528B9E_12</vt:lpwstr>
  </property>
  <property fmtid="{D5CDD505-2E9C-101B-9397-08002B2CF9AE}" pid="5" name="KSOProductBuildVer">
    <vt:lpwstr>2052-12.1.0.15120</vt:lpwstr>
  </property>
</Properties>
</file>